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y="5143500" cx="9144000"/>
  <p:notesSz cx="6858000" cy="9144000"/>
  <p:embeddedFontLst>
    <p:embeddedFont>
      <p:font typeface="Inter"/>
      <p:regular r:id="rId32"/>
      <p:bold r:id="rId33"/>
      <p:italic r:id="rId34"/>
      <p:boldItalic r:id="rId35"/>
    </p:embeddedFont>
    <p:embeddedFont>
      <p:font typeface="Work Sans Medium"/>
      <p:regular r:id="rId36"/>
      <p:bold r:id="rId37"/>
      <p:italic r:id="rId38"/>
      <p:boldItalic r:id="rId39"/>
    </p:embeddedFont>
    <p:embeddedFont>
      <p:font typeface="Work Sans ExtraBold"/>
      <p:bold r:id="rId40"/>
      <p:boldItalic r:id="rId41"/>
    </p:embeddedFont>
    <p:embeddedFont>
      <p:font typeface="Work Sans"/>
      <p:regular r:id="rId42"/>
      <p:bold r:id="rId43"/>
      <p:italic r:id="rId44"/>
      <p:boldItalic r:id="rId45"/>
    </p:embeddedFont>
    <p:embeddedFont>
      <p:font typeface="Work Sans SemiBold"/>
      <p:regular r:id="rId46"/>
      <p:bold r:id="rId47"/>
      <p:italic r:id="rId48"/>
      <p:boldItalic r:id="rId49"/>
    </p:embeddedFont>
    <p:embeddedFont>
      <p:font typeface="Inter Medium"/>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8502B3-B980-4840-9098-08C9839D564F}">
  <a:tblStyle styleId="{CA8502B3-B980-4840-9098-08C9839D564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ExtraBold-bold.fntdata"/><Relationship Id="rId42" Type="http://schemas.openxmlformats.org/officeDocument/2006/relationships/font" Target="fonts/WorkSans-regular.fntdata"/><Relationship Id="rId41" Type="http://schemas.openxmlformats.org/officeDocument/2006/relationships/font" Target="fonts/WorkSansExtraBold-boldItalic.fntdata"/><Relationship Id="rId44" Type="http://schemas.openxmlformats.org/officeDocument/2006/relationships/font" Target="fonts/WorkSans-italic.fntdata"/><Relationship Id="rId43" Type="http://schemas.openxmlformats.org/officeDocument/2006/relationships/font" Target="fonts/WorkSans-bold.fntdata"/><Relationship Id="rId46" Type="http://schemas.openxmlformats.org/officeDocument/2006/relationships/font" Target="fonts/WorkSansSemiBold-regular.fntdata"/><Relationship Id="rId45" Type="http://schemas.openxmlformats.org/officeDocument/2006/relationships/font" Target="fonts/Work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WorkSansSemiBold-italic.fntdata"/><Relationship Id="rId47" Type="http://schemas.openxmlformats.org/officeDocument/2006/relationships/font" Target="fonts/WorkSansSemiBold-bold.fntdata"/><Relationship Id="rId49" Type="http://schemas.openxmlformats.org/officeDocument/2006/relationships/font" Target="fonts/WorkSansSemi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font" Target="fonts/Inter-bold.fntdata"/><Relationship Id="rId32" Type="http://schemas.openxmlformats.org/officeDocument/2006/relationships/font" Target="fonts/Inter-regular.fntdata"/><Relationship Id="rId35" Type="http://schemas.openxmlformats.org/officeDocument/2006/relationships/font" Target="fonts/Inter-boldItalic.fntdata"/><Relationship Id="rId34" Type="http://schemas.openxmlformats.org/officeDocument/2006/relationships/font" Target="fonts/Inter-italic.fntdata"/><Relationship Id="rId37" Type="http://schemas.openxmlformats.org/officeDocument/2006/relationships/font" Target="fonts/WorkSansMedium-bold.fntdata"/><Relationship Id="rId36" Type="http://schemas.openxmlformats.org/officeDocument/2006/relationships/font" Target="fonts/WorkSansMedium-regular.fntdata"/><Relationship Id="rId39" Type="http://schemas.openxmlformats.org/officeDocument/2006/relationships/font" Target="fonts/WorkSansMedium-boldItalic.fntdata"/><Relationship Id="rId38" Type="http://schemas.openxmlformats.org/officeDocument/2006/relationships/font" Target="fonts/WorkSansMedium-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InterMedium-bold.fntdata"/><Relationship Id="rId50" Type="http://schemas.openxmlformats.org/officeDocument/2006/relationships/font" Target="fonts/InterMedium-regular.fntdata"/><Relationship Id="rId53" Type="http://schemas.openxmlformats.org/officeDocument/2006/relationships/font" Target="fonts/InterMedium-boldItalic.fntdata"/><Relationship Id="rId52" Type="http://schemas.openxmlformats.org/officeDocument/2006/relationships/font" Target="fonts/InterMedium-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86faf1b08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86faf1b08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6faf1b08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286faf1b08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6faf1b08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86faf1b08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6faf1b08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86faf1b08b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86faf1b08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286faf1b08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86faf1b08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86faf1b08b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6faf1b08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286faf1b08b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86faf1b08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86faf1b08b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86faf1b08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86faf1b08b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86faf1b08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86faf1b08b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86faf1b08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86faf1b08b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ae6fa50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4ae6fa50d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 Id="rId3"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7200" y="-15150"/>
            <a:ext cx="9190446" cy="5169626"/>
          </a:xfrm>
          <a:prstGeom prst="rect">
            <a:avLst/>
          </a:prstGeom>
          <a:noFill/>
          <a:ln>
            <a:noFill/>
          </a:ln>
        </p:spPr>
      </p:pic>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2"/>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1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1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1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5" name="Google Shape;55;p1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 name="Google Shape;56;p1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0" name="Google Shape;6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3" name="Google Shape;63;p1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4" name="Google Shape;6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7" name="Shape 67"/>
        <p:cNvGrpSpPr/>
        <p:nvPr/>
      </p:nvGrpSpPr>
      <p:grpSpPr>
        <a:xfrm>
          <a:off x="0" y="0"/>
          <a:ext cx="0" cy="0"/>
          <a:chOff x="0" y="0"/>
          <a:chExt cx="0" cy="0"/>
        </a:xfrm>
      </p:grpSpPr>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9" name="Google Shape;69;p17"/>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70" name="Shape 70"/>
        <p:cNvGrpSpPr/>
        <p:nvPr/>
      </p:nvGrpSpPr>
      <p:grpSpPr>
        <a:xfrm>
          <a:off x="0" y="0"/>
          <a:ext cx="0" cy="0"/>
          <a:chOff x="0" y="0"/>
          <a:chExt cx="0" cy="0"/>
        </a:xfrm>
      </p:grpSpPr>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18"/>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73" name="Shape 73"/>
        <p:cNvGrpSpPr/>
        <p:nvPr/>
      </p:nvGrpSpPr>
      <p:grpSpPr>
        <a:xfrm>
          <a:off x="0" y="0"/>
          <a:ext cx="0" cy="0"/>
          <a:chOff x="0" y="0"/>
          <a:chExt cx="0" cy="0"/>
        </a:xfrm>
      </p:grpSpPr>
      <p:sp>
        <p:nvSpPr>
          <p:cNvPr id="74" name="Google Shape;74;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75" name="Google Shape;75;p19"/>
          <p:cNvPicPr preferRelativeResize="0"/>
          <p:nvPr/>
        </p:nvPicPr>
        <p:blipFill rotWithShape="1">
          <a:blip r:embed="rId2">
            <a:alphaModFix/>
          </a:blip>
          <a:srcRect b="34000" l="0" r="0" t="31469"/>
          <a:stretch/>
        </p:blipFill>
        <p:spPr>
          <a:xfrm>
            <a:off x="134750" y="4589275"/>
            <a:ext cx="1410576" cy="3443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3">
    <p:spTree>
      <p:nvGrpSpPr>
        <p:cNvPr id="76" name="Shape 76"/>
        <p:cNvGrpSpPr/>
        <p:nvPr/>
      </p:nvGrpSpPr>
      <p:grpSpPr>
        <a:xfrm>
          <a:off x="0" y="0"/>
          <a:ext cx="0" cy="0"/>
          <a:chOff x="0" y="0"/>
          <a:chExt cx="0" cy="0"/>
        </a:xfrm>
      </p:grpSpPr>
      <p:pic>
        <p:nvPicPr>
          <p:cNvPr id="77" name="Google Shape;77;p20"/>
          <p:cNvPicPr preferRelativeResize="0"/>
          <p:nvPr/>
        </p:nvPicPr>
        <p:blipFill rotWithShape="1">
          <a:blip r:embed="rId2">
            <a:alphaModFix/>
          </a:blip>
          <a:srcRect b="0" l="0" r="0" t="0"/>
          <a:stretch/>
        </p:blipFill>
        <p:spPr>
          <a:xfrm>
            <a:off x="0" y="-1"/>
            <a:ext cx="9206026" cy="5178401"/>
          </a:xfrm>
          <a:prstGeom prst="rect">
            <a:avLst/>
          </a:prstGeom>
          <a:noFill/>
          <a:ln>
            <a:noFill/>
          </a:ln>
        </p:spPr>
      </p:pic>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0"/>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3"/>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3">
    <p:spTree>
      <p:nvGrpSpPr>
        <p:cNvPr id="84" name="Shape 84"/>
        <p:cNvGrpSpPr/>
        <p:nvPr/>
      </p:nvGrpSpPr>
      <p:grpSpPr>
        <a:xfrm>
          <a:off x="0" y="0"/>
          <a:ext cx="0" cy="0"/>
          <a:chOff x="0" y="0"/>
          <a:chExt cx="0" cy="0"/>
        </a:xfrm>
      </p:grpSpPr>
      <p:pic>
        <p:nvPicPr>
          <p:cNvPr id="85" name="Google Shape;85;p22"/>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p22"/>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pic>
        <p:nvPicPr>
          <p:cNvPr id="89" name="Google Shape;89;p23"/>
          <p:cNvPicPr preferRelativeResize="0"/>
          <p:nvPr/>
        </p:nvPicPr>
        <p:blipFill rotWithShape="1">
          <a:blip r:embed="rId2">
            <a:alphaModFix/>
          </a:blip>
          <a:srcRect b="0" l="0" r="0" t="0"/>
          <a:stretch/>
        </p:blipFill>
        <p:spPr>
          <a:xfrm>
            <a:off x="-7200" y="-15150"/>
            <a:ext cx="9190446" cy="5169626"/>
          </a:xfrm>
          <a:prstGeom prst="rect">
            <a:avLst/>
          </a:prstGeom>
          <a:noFill/>
          <a:ln>
            <a:noFill/>
          </a:ln>
        </p:spPr>
      </p:pic>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3"/>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92" name="Shape 92"/>
        <p:cNvGrpSpPr/>
        <p:nvPr/>
      </p:nvGrpSpPr>
      <p:grpSpPr>
        <a:xfrm>
          <a:off x="0" y="0"/>
          <a:ext cx="0" cy="0"/>
          <a:chOff x="0" y="0"/>
          <a:chExt cx="0" cy="0"/>
        </a:xfrm>
      </p:grpSpPr>
      <p:pic>
        <p:nvPicPr>
          <p:cNvPr id="93" name="Google Shape;93;p24"/>
          <p:cNvPicPr preferRelativeResize="0"/>
          <p:nvPr/>
        </p:nvPicPr>
        <p:blipFill rotWithShape="1">
          <a:blip r:embed="rId2">
            <a:alphaModFix/>
          </a:blip>
          <a:srcRect b="0" l="0" r="0" t="0"/>
          <a:stretch/>
        </p:blipFill>
        <p:spPr>
          <a:xfrm>
            <a:off x="-14350" y="-6375"/>
            <a:ext cx="9160668" cy="5152876"/>
          </a:xfrm>
          <a:prstGeom prst="rect">
            <a:avLst/>
          </a:prstGeom>
          <a:noFill/>
          <a:ln>
            <a:noFill/>
          </a:ln>
        </p:spPr>
      </p:pic>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24"/>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96" name="Shape 96"/>
        <p:cNvGrpSpPr/>
        <p:nvPr/>
      </p:nvGrpSpPr>
      <p:grpSpPr>
        <a:xfrm>
          <a:off x="0" y="0"/>
          <a:ext cx="0" cy="0"/>
          <a:chOff x="0" y="0"/>
          <a:chExt cx="0" cy="0"/>
        </a:xfrm>
      </p:grpSpPr>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8" name="Google Shape;98;p25"/>
          <p:cNvPicPr preferRelativeResize="0"/>
          <p:nvPr/>
        </p:nvPicPr>
        <p:blipFill rotWithShape="1">
          <a:blip r:embed="rId2">
            <a:alphaModFix/>
          </a:blip>
          <a:srcRect b="0" l="0" r="0" t="0"/>
          <a:stretch/>
        </p:blipFill>
        <p:spPr>
          <a:xfrm>
            <a:off x="-7200" y="-7175"/>
            <a:ext cx="9204623" cy="5177601"/>
          </a:xfrm>
          <a:prstGeom prst="rect">
            <a:avLst/>
          </a:prstGeom>
          <a:noFill/>
          <a:ln>
            <a:noFill/>
          </a:ln>
        </p:spPr>
      </p:pic>
      <p:pic>
        <p:nvPicPr>
          <p:cNvPr id="99" name="Google Shape;99;p25"/>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pic>
        <p:nvPicPr>
          <p:cNvPr id="101" name="Google Shape;101;p26"/>
          <p:cNvPicPr preferRelativeResize="0"/>
          <p:nvPr/>
        </p:nvPicPr>
        <p:blipFill rotWithShape="1">
          <a:blip r:embed="rId2">
            <a:alphaModFix/>
          </a:blip>
          <a:srcRect b="0" l="0" r="0" t="0"/>
          <a:stretch/>
        </p:blipFill>
        <p:spPr>
          <a:xfrm>
            <a:off x="0" y="-1"/>
            <a:ext cx="9144003" cy="5143504"/>
          </a:xfrm>
          <a:prstGeom prst="rect">
            <a:avLst/>
          </a:prstGeom>
          <a:noFill/>
          <a:ln>
            <a:noFill/>
          </a:ln>
        </p:spPr>
      </p:pic>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26"/>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7" name="Google Shape;10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0" name="Google Shape;110;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1" name="Google Shape;111;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2" name="Google Shape;11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5" name="Google Shape;11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sp>
        <p:nvSpPr>
          <p:cNvPr id="117" name="Google Shape;117;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8" name="Google Shape;118;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9" name="Google Shape;11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0" name="Shape 120"/>
        <p:cNvGrpSpPr/>
        <p:nvPr/>
      </p:nvGrpSpPr>
      <p:grpSpPr>
        <a:xfrm>
          <a:off x="0" y="0"/>
          <a:ext cx="0" cy="0"/>
          <a:chOff x="0" y="0"/>
          <a:chExt cx="0" cy="0"/>
        </a:xfrm>
      </p:grpSpPr>
      <p:sp>
        <p:nvSpPr>
          <p:cNvPr id="121" name="Google Shape;121;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2" name="Google Shape;12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4"/>
          <p:cNvPicPr preferRelativeResize="0"/>
          <p:nvPr/>
        </p:nvPicPr>
        <p:blipFill rotWithShape="1">
          <a:blip r:embed="rId2">
            <a:alphaModFix/>
          </a:blip>
          <a:srcRect b="0" l="0" r="0" t="0"/>
          <a:stretch/>
        </p:blipFill>
        <p:spPr>
          <a:xfrm>
            <a:off x="-7200" y="-7175"/>
            <a:ext cx="9204623" cy="5177601"/>
          </a:xfrm>
          <a:prstGeom prst="rect">
            <a:avLst/>
          </a:prstGeom>
          <a:noFill/>
          <a:ln>
            <a:noFill/>
          </a:ln>
        </p:spPr>
      </p:pic>
      <p:pic>
        <p:nvPicPr>
          <p:cNvPr id="20" name="Google Shape;20;p4"/>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6" name="Google Shape;126;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7" name="Google Shape;127;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8" name="Google Shape;12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31" name="Google Shape;13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 name="Shape 132"/>
        <p:cNvGrpSpPr/>
        <p:nvPr/>
      </p:nvGrpSpPr>
      <p:grpSpPr>
        <a:xfrm>
          <a:off x="0" y="0"/>
          <a:ext cx="0" cy="0"/>
          <a:chOff x="0" y="0"/>
          <a:chExt cx="0" cy="0"/>
        </a:xfrm>
      </p:grpSpPr>
      <p:sp>
        <p:nvSpPr>
          <p:cNvPr id="133" name="Google Shape;133;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4" name="Google Shape;134;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5" name="Google Shape;13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0" name="Google Shape;140;p36"/>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141" name="Shape 141"/>
        <p:cNvGrpSpPr/>
        <p:nvPr/>
      </p:nvGrpSpPr>
      <p:grpSpPr>
        <a:xfrm>
          <a:off x="0" y="0"/>
          <a:ext cx="0" cy="0"/>
          <a:chOff x="0" y="0"/>
          <a:chExt cx="0" cy="0"/>
        </a:xfrm>
      </p:grpSpPr>
      <p:sp>
        <p:nvSpPr>
          <p:cNvPr id="142" name="Google Shape;14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37"/>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44" name="Shape 144"/>
        <p:cNvGrpSpPr/>
        <p:nvPr/>
      </p:nvGrpSpPr>
      <p:grpSpPr>
        <a:xfrm>
          <a:off x="0" y="0"/>
          <a:ext cx="0" cy="0"/>
          <a:chOff x="0" y="0"/>
          <a:chExt cx="0" cy="0"/>
        </a:xfrm>
      </p:grpSpPr>
      <p:sp>
        <p:nvSpPr>
          <p:cNvPr id="145" name="Google Shape;145;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46" name="Google Shape;146;p38"/>
          <p:cNvPicPr preferRelativeResize="0"/>
          <p:nvPr/>
        </p:nvPicPr>
        <p:blipFill rotWithShape="1">
          <a:blip r:embed="rId2">
            <a:alphaModFix/>
          </a:blip>
          <a:srcRect b="34000" l="0" r="0" t="31469"/>
          <a:stretch/>
        </p:blipFill>
        <p:spPr>
          <a:xfrm>
            <a:off x="134750" y="4589275"/>
            <a:ext cx="1410576" cy="34434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3">
    <p:spTree>
      <p:nvGrpSpPr>
        <p:cNvPr id="151" name="Shape 151"/>
        <p:cNvGrpSpPr/>
        <p:nvPr/>
      </p:nvGrpSpPr>
      <p:grpSpPr>
        <a:xfrm>
          <a:off x="0" y="0"/>
          <a:ext cx="0" cy="0"/>
          <a:chOff x="0" y="0"/>
          <a:chExt cx="0" cy="0"/>
        </a:xfrm>
      </p:grpSpPr>
      <p:pic>
        <p:nvPicPr>
          <p:cNvPr id="152" name="Google Shape;152;p40"/>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153" name="Google Shape;15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40"/>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spTree>
      <p:nvGrpSpPr>
        <p:cNvPr id="155" name="Shape 155"/>
        <p:cNvGrpSpPr/>
        <p:nvPr/>
      </p:nvGrpSpPr>
      <p:grpSpPr>
        <a:xfrm>
          <a:off x="0" y="0"/>
          <a:ext cx="0" cy="0"/>
          <a:chOff x="0" y="0"/>
          <a:chExt cx="0" cy="0"/>
        </a:xfrm>
      </p:grpSpPr>
      <p:sp>
        <p:nvSpPr>
          <p:cNvPr id="156" name="Google Shape;15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7" name="Google Shape;157;p41"/>
          <p:cNvPicPr preferRelativeResize="0"/>
          <p:nvPr/>
        </p:nvPicPr>
        <p:blipFill rotWithShape="1">
          <a:blip r:embed="rId2">
            <a:alphaModFix/>
          </a:blip>
          <a:srcRect b="0" l="0" r="0" t="0"/>
          <a:stretch/>
        </p:blipFill>
        <p:spPr>
          <a:xfrm>
            <a:off x="-7200" y="-7175"/>
            <a:ext cx="9204623" cy="5177601"/>
          </a:xfrm>
          <a:prstGeom prst="rect">
            <a:avLst/>
          </a:prstGeom>
          <a:noFill/>
          <a:ln>
            <a:noFill/>
          </a:ln>
        </p:spPr>
      </p:pic>
      <p:pic>
        <p:nvPicPr>
          <p:cNvPr id="158" name="Google Shape;158;p41"/>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pic>
        <p:nvPicPr>
          <p:cNvPr id="160" name="Google Shape;160;p42"/>
          <p:cNvPicPr preferRelativeResize="0"/>
          <p:nvPr/>
        </p:nvPicPr>
        <p:blipFill rotWithShape="1">
          <a:blip r:embed="rId2">
            <a:alphaModFix/>
          </a:blip>
          <a:srcRect b="0" l="17884" r="23014" t="0"/>
          <a:stretch/>
        </p:blipFill>
        <p:spPr>
          <a:xfrm>
            <a:off x="0" y="0"/>
            <a:ext cx="4560050" cy="5143500"/>
          </a:xfrm>
          <a:prstGeom prst="rect">
            <a:avLst/>
          </a:prstGeom>
          <a:noFill/>
          <a:ln>
            <a:noFill/>
          </a:ln>
        </p:spPr>
      </p:pic>
      <p:sp>
        <p:nvSpPr>
          <p:cNvPr id="161" name="Google Shape;16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2" name="Google Shape;162;p42"/>
          <p:cNvPicPr preferRelativeResize="0"/>
          <p:nvPr/>
        </p:nvPicPr>
        <p:blipFill rotWithShape="1">
          <a:blip r:embed="rId3">
            <a:alphaModFix/>
          </a:blip>
          <a:srcRect b="0" l="0" r="0" t="0"/>
          <a:stretch/>
        </p:blipFill>
        <p:spPr>
          <a:xfrm>
            <a:off x="4687899" y="814525"/>
            <a:ext cx="1932934" cy="1366499"/>
          </a:xfrm>
          <a:prstGeom prst="rect">
            <a:avLst/>
          </a:prstGeom>
          <a:noFill/>
          <a:ln>
            <a:noFill/>
          </a:ln>
        </p:spPr>
      </p:pic>
      <p:cxnSp>
        <p:nvCxnSpPr>
          <p:cNvPr id="163" name="Google Shape;163;p42"/>
          <p:cNvCxnSpPr/>
          <p:nvPr/>
        </p:nvCxnSpPr>
        <p:spPr>
          <a:xfrm>
            <a:off x="4961450" y="3495925"/>
            <a:ext cx="36993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0" t="0"/>
          <a:stretch/>
        </p:blipFill>
        <p:spPr>
          <a:xfrm>
            <a:off x="-14350" y="-6375"/>
            <a:ext cx="9160668" cy="5152876"/>
          </a:xfrm>
          <a:prstGeom prst="rect">
            <a:avLst/>
          </a:prstGeom>
          <a:noFill/>
          <a:ln>
            <a:noFill/>
          </a:ln>
        </p:spPr>
      </p:pic>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64" name="Shape 164"/>
        <p:cNvGrpSpPr/>
        <p:nvPr/>
      </p:nvGrpSpPr>
      <p:grpSpPr>
        <a:xfrm>
          <a:off x="0" y="0"/>
          <a:ext cx="0" cy="0"/>
          <a:chOff x="0" y="0"/>
          <a:chExt cx="0" cy="0"/>
        </a:xfrm>
      </p:grpSpPr>
      <p:pic>
        <p:nvPicPr>
          <p:cNvPr id="165" name="Google Shape;165;p43"/>
          <p:cNvPicPr preferRelativeResize="0"/>
          <p:nvPr/>
        </p:nvPicPr>
        <p:blipFill rotWithShape="1">
          <a:blip r:embed="rId2">
            <a:alphaModFix/>
          </a:blip>
          <a:srcRect b="0" l="0" r="0" t="0"/>
          <a:stretch/>
        </p:blipFill>
        <p:spPr>
          <a:xfrm>
            <a:off x="0" y="1"/>
            <a:ext cx="9140448" cy="5143500"/>
          </a:xfrm>
          <a:prstGeom prst="rect">
            <a:avLst/>
          </a:prstGeom>
          <a:noFill/>
          <a:ln>
            <a:noFill/>
          </a:ln>
        </p:spPr>
      </p:pic>
      <p:sp>
        <p:nvSpPr>
          <p:cNvPr id="166" name="Google Shape;16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67" name="Google Shape;167;p43"/>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pic>
        <p:nvPicPr>
          <p:cNvPr id="168" name="Google Shape;168;p43"/>
          <p:cNvPicPr preferRelativeResize="0"/>
          <p:nvPr/>
        </p:nvPicPr>
        <p:blipFill rotWithShape="1">
          <a:blip r:embed="rId3">
            <a:alphaModFix/>
          </a:blip>
          <a:srcRect b="0" l="0" r="0" t="0"/>
          <a:stretch/>
        </p:blipFill>
        <p:spPr>
          <a:xfrm>
            <a:off x="3364550" y="606300"/>
            <a:ext cx="2414898" cy="170720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169" name="Shape 169"/>
        <p:cNvGrpSpPr/>
        <p:nvPr/>
      </p:nvGrpSpPr>
      <p:grpSpPr>
        <a:xfrm>
          <a:off x="0" y="0"/>
          <a:ext cx="0" cy="0"/>
          <a:chOff x="0" y="0"/>
          <a:chExt cx="0" cy="0"/>
        </a:xfrm>
      </p:grpSpPr>
      <p:pic>
        <p:nvPicPr>
          <p:cNvPr id="170" name="Google Shape;170;p44"/>
          <p:cNvPicPr preferRelativeResize="0"/>
          <p:nvPr/>
        </p:nvPicPr>
        <p:blipFill rotWithShape="1">
          <a:blip r:embed="rId2">
            <a:alphaModFix/>
          </a:blip>
          <a:srcRect b="9217" l="8826" r="9600" t="9209"/>
          <a:stretch/>
        </p:blipFill>
        <p:spPr>
          <a:xfrm flipH="1" rot="10800000">
            <a:off x="0" y="0"/>
            <a:ext cx="9144000" cy="5145524"/>
          </a:xfrm>
          <a:prstGeom prst="rect">
            <a:avLst/>
          </a:prstGeom>
          <a:noFill/>
          <a:ln>
            <a:noFill/>
          </a:ln>
        </p:spPr>
      </p:pic>
      <p:sp>
        <p:nvSpPr>
          <p:cNvPr id="171" name="Google Shape;17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2" name="Google Shape;172;p44"/>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pic>
        <p:nvPicPr>
          <p:cNvPr id="173" name="Google Shape;173;p44"/>
          <p:cNvPicPr preferRelativeResize="0"/>
          <p:nvPr/>
        </p:nvPicPr>
        <p:blipFill rotWithShape="1">
          <a:blip r:embed="rId3">
            <a:alphaModFix/>
          </a:blip>
          <a:srcRect b="0" l="0" r="0" t="0"/>
          <a:stretch/>
        </p:blipFill>
        <p:spPr>
          <a:xfrm>
            <a:off x="3364550" y="606300"/>
            <a:ext cx="2414898" cy="170720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76" name="Google Shape;176;p45"/>
          <p:cNvPicPr preferRelativeResize="0"/>
          <p:nvPr/>
        </p:nvPicPr>
        <p:blipFill rotWithShape="1">
          <a:blip r:embed="rId2">
            <a:alphaModFix/>
          </a:blip>
          <a:srcRect b="0" l="0" r="0" t="0"/>
          <a:stretch/>
        </p:blipFill>
        <p:spPr>
          <a:xfrm>
            <a:off x="0" y="-987"/>
            <a:ext cx="9144000" cy="5145485"/>
          </a:xfrm>
          <a:prstGeom prst="rect">
            <a:avLst/>
          </a:prstGeom>
          <a:noFill/>
          <a:ln>
            <a:noFill/>
          </a:ln>
        </p:spPr>
      </p:pic>
      <p:sp>
        <p:nvSpPr>
          <p:cNvPr id="177" name="Google Shape;177;p45"/>
          <p:cNvSpPr txBox="1"/>
          <p:nvPr>
            <p:ph idx="12" type="sldNum"/>
          </p:nvPr>
        </p:nvSpPr>
        <p:spPr>
          <a:xfrm>
            <a:off x="81213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r>
              <a:rPr lang="en"/>
              <a:t>| 0</a:t>
            </a:r>
            <a:endParaRPr/>
          </a:p>
        </p:txBody>
      </p:sp>
      <p:pic>
        <p:nvPicPr>
          <p:cNvPr id="178" name="Google Shape;178;p45"/>
          <p:cNvPicPr preferRelativeResize="0"/>
          <p:nvPr/>
        </p:nvPicPr>
        <p:blipFill rotWithShape="1">
          <a:blip r:embed="rId3">
            <a:alphaModFix/>
          </a:blip>
          <a:srcRect b="34000" l="0" r="0" t="31469"/>
          <a:stretch/>
        </p:blipFill>
        <p:spPr>
          <a:xfrm>
            <a:off x="7072375" y="4687850"/>
            <a:ext cx="1410576" cy="344348"/>
          </a:xfrm>
          <a:prstGeom prst="rect">
            <a:avLst/>
          </a:prstGeom>
          <a:noFill/>
          <a:ln>
            <a:noFill/>
          </a:ln>
        </p:spPr>
      </p:pic>
      <p:sp>
        <p:nvSpPr>
          <p:cNvPr id="179" name="Google Shape;179;p45"/>
          <p:cNvSpPr txBox="1"/>
          <p:nvPr>
            <p:ph idx="2" type="sldNum"/>
          </p:nvPr>
        </p:nvSpPr>
        <p:spPr>
          <a:xfrm>
            <a:off x="82266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80" name="Shape 180"/>
        <p:cNvGrpSpPr/>
        <p:nvPr/>
      </p:nvGrpSpPr>
      <p:grpSpPr>
        <a:xfrm>
          <a:off x="0" y="0"/>
          <a:ext cx="0" cy="0"/>
          <a:chOff x="0" y="0"/>
          <a:chExt cx="0" cy="0"/>
        </a:xfrm>
      </p:grpSpPr>
      <p:pic>
        <p:nvPicPr>
          <p:cNvPr id="181" name="Google Shape;181;p46"/>
          <p:cNvPicPr preferRelativeResize="0"/>
          <p:nvPr/>
        </p:nvPicPr>
        <p:blipFill rotWithShape="1">
          <a:blip r:embed="rId2">
            <a:alphaModFix/>
          </a:blip>
          <a:srcRect b="0" l="0" r="0" t="0"/>
          <a:stretch/>
        </p:blipFill>
        <p:spPr>
          <a:xfrm>
            <a:off x="-7200" y="-15150"/>
            <a:ext cx="9190446" cy="5169626"/>
          </a:xfrm>
          <a:prstGeom prst="rect">
            <a:avLst/>
          </a:prstGeom>
          <a:noFill/>
          <a:ln>
            <a:noFill/>
          </a:ln>
        </p:spPr>
      </p:pic>
      <p:sp>
        <p:nvSpPr>
          <p:cNvPr id="182" name="Google Shape;18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46"/>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184" name="Shape 184"/>
        <p:cNvGrpSpPr/>
        <p:nvPr/>
      </p:nvGrpSpPr>
      <p:grpSpPr>
        <a:xfrm>
          <a:off x="0" y="0"/>
          <a:ext cx="0" cy="0"/>
          <a:chOff x="0" y="0"/>
          <a:chExt cx="0" cy="0"/>
        </a:xfrm>
      </p:grpSpPr>
      <p:pic>
        <p:nvPicPr>
          <p:cNvPr id="185" name="Google Shape;185;p47"/>
          <p:cNvPicPr preferRelativeResize="0"/>
          <p:nvPr/>
        </p:nvPicPr>
        <p:blipFill rotWithShape="1">
          <a:blip r:embed="rId2">
            <a:alphaModFix/>
          </a:blip>
          <a:srcRect b="0" l="0" r="0" t="0"/>
          <a:stretch/>
        </p:blipFill>
        <p:spPr>
          <a:xfrm>
            <a:off x="-14350" y="-6375"/>
            <a:ext cx="9160668" cy="5152876"/>
          </a:xfrm>
          <a:prstGeom prst="rect">
            <a:avLst/>
          </a:prstGeom>
          <a:noFill/>
          <a:ln>
            <a:noFill/>
          </a:ln>
        </p:spPr>
      </p:pic>
      <p:sp>
        <p:nvSpPr>
          <p:cNvPr id="186" name="Google Shape;18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7" name="Google Shape;187;p47"/>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spTree>
      <p:nvGrpSpPr>
        <p:cNvPr id="188" name="Shape 188"/>
        <p:cNvGrpSpPr/>
        <p:nvPr/>
      </p:nvGrpSpPr>
      <p:grpSpPr>
        <a:xfrm>
          <a:off x="0" y="0"/>
          <a:ext cx="0" cy="0"/>
          <a:chOff x="0" y="0"/>
          <a:chExt cx="0" cy="0"/>
        </a:xfrm>
      </p:grpSpPr>
      <p:sp>
        <p:nvSpPr>
          <p:cNvPr id="189" name="Google Shape;18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0" name="Google Shape;190;p48"/>
          <p:cNvPicPr preferRelativeResize="0"/>
          <p:nvPr/>
        </p:nvPicPr>
        <p:blipFill rotWithShape="1">
          <a:blip r:embed="rId2">
            <a:alphaModFix/>
          </a:blip>
          <a:srcRect b="0" l="-11869" r="-10498" t="0"/>
          <a:stretch/>
        </p:blipFill>
        <p:spPr>
          <a:xfrm>
            <a:off x="7614450" y="286450"/>
            <a:ext cx="1372051" cy="247350"/>
          </a:xfrm>
          <a:prstGeom prst="rect">
            <a:avLst/>
          </a:prstGeom>
          <a:noFill/>
          <a:ln>
            <a:noFill/>
          </a:ln>
        </p:spPr>
      </p:pic>
      <p:pic>
        <p:nvPicPr>
          <p:cNvPr id="191" name="Google Shape;191;p48"/>
          <p:cNvPicPr preferRelativeResize="0"/>
          <p:nvPr/>
        </p:nvPicPr>
        <p:blipFill rotWithShape="1">
          <a:blip r:embed="rId3">
            <a:alphaModFix/>
          </a:blip>
          <a:srcRect b="0" l="0" r="0" t="0"/>
          <a:stretch/>
        </p:blipFill>
        <p:spPr>
          <a:xfrm>
            <a:off x="0" y="0"/>
            <a:ext cx="9143992" cy="5143501"/>
          </a:xfrm>
          <a:prstGeom prst="rect">
            <a:avLst/>
          </a:prstGeom>
          <a:noFill/>
          <a:ln>
            <a:noFill/>
          </a:ln>
        </p:spPr>
      </p:pic>
      <p:pic>
        <p:nvPicPr>
          <p:cNvPr id="192" name="Google Shape;192;p48"/>
          <p:cNvPicPr preferRelativeResize="0"/>
          <p:nvPr/>
        </p:nvPicPr>
        <p:blipFill rotWithShape="1">
          <a:blip r:embed="rId2">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93" name="Shape 193"/>
        <p:cNvGrpSpPr/>
        <p:nvPr/>
      </p:nvGrpSpPr>
      <p:grpSpPr>
        <a:xfrm>
          <a:off x="0" y="0"/>
          <a:ext cx="0" cy="0"/>
          <a:chOff x="0" y="0"/>
          <a:chExt cx="0" cy="0"/>
        </a:xfrm>
      </p:grpSpPr>
      <p:pic>
        <p:nvPicPr>
          <p:cNvPr id="194" name="Google Shape;194;p49"/>
          <p:cNvPicPr preferRelativeResize="0"/>
          <p:nvPr/>
        </p:nvPicPr>
        <p:blipFill rotWithShape="1">
          <a:blip r:embed="rId2">
            <a:alphaModFix/>
          </a:blip>
          <a:srcRect b="0" l="0" r="0" t="0"/>
          <a:stretch/>
        </p:blipFill>
        <p:spPr>
          <a:xfrm>
            <a:off x="0" y="-1"/>
            <a:ext cx="9144003" cy="5143504"/>
          </a:xfrm>
          <a:prstGeom prst="rect">
            <a:avLst/>
          </a:prstGeom>
          <a:noFill/>
          <a:ln>
            <a:noFill/>
          </a:ln>
        </p:spPr>
      </p:pic>
      <p:sp>
        <p:nvSpPr>
          <p:cNvPr id="195" name="Google Shape;19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49"/>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1">
  <p:cSld name="SECTION_HEADER_4_1">
    <p:spTree>
      <p:nvGrpSpPr>
        <p:cNvPr id="197" name="Shape 197"/>
        <p:cNvGrpSpPr/>
        <p:nvPr/>
      </p:nvGrpSpPr>
      <p:grpSpPr>
        <a:xfrm>
          <a:off x="0" y="0"/>
          <a:ext cx="0" cy="0"/>
          <a:chOff x="0" y="0"/>
          <a:chExt cx="0" cy="0"/>
        </a:xfrm>
      </p:grpSpPr>
      <p:pic>
        <p:nvPicPr>
          <p:cNvPr id="198" name="Google Shape;198;p50"/>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199" name="Google Shape;19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00" name="Google Shape;200;p50"/>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01" name="Shape 201"/>
        <p:cNvGrpSpPr/>
        <p:nvPr/>
      </p:nvGrpSpPr>
      <p:grpSpPr>
        <a:xfrm>
          <a:off x="0" y="0"/>
          <a:ext cx="0" cy="0"/>
          <a:chOff x="0" y="0"/>
          <a:chExt cx="0" cy="0"/>
        </a:xfrm>
      </p:grpSpPr>
      <p:sp>
        <p:nvSpPr>
          <p:cNvPr id="202" name="Google Shape;202;p5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203" name="Google Shape;203;p51"/>
          <p:cNvPicPr preferRelativeResize="0"/>
          <p:nvPr/>
        </p:nvPicPr>
        <p:blipFill rotWithShape="1">
          <a:blip r:embed="rId2">
            <a:alphaModFix/>
          </a:blip>
          <a:srcRect b="0" l="0" r="0" t="0"/>
          <a:stretch/>
        </p:blipFill>
        <p:spPr>
          <a:xfrm>
            <a:off x="0" y="-987"/>
            <a:ext cx="9144000" cy="5145485"/>
          </a:xfrm>
          <a:prstGeom prst="rect">
            <a:avLst/>
          </a:prstGeom>
          <a:noFill/>
          <a:ln>
            <a:noFill/>
          </a:ln>
        </p:spPr>
      </p:pic>
      <p:pic>
        <p:nvPicPr>
          <p:cNvPr id="204" name="Google Shape;204;p51"/>
          <p:cNvPicPr preferRelativeResize="0"/>
          <p:nvPr/>
        </p:nvPicPr>
        <p:blipFill rotWithShape="1">
          <a:blip r:embed="rId3">
            <a:alphaModFix/>
          </a:blip>
          <a:srcRect b="34000" l="0" r="0" t="31469"/>
          <a:stretch/>
        </p:blipFill>
        <p:spPr>
          <a:xfrm>
            <a:off x="134750" y="4589275"/>
            <a:ext cx="1410576" cy="34434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5" name="Shape 205"/>
        <p:cNvGrpSpPr/>
        <p:nvPr/>
      </p:nvGrpSpPr>
      <p:grpSpPr>
        <a:xfrm>
          <a:off x="0" y="0"/>
          <a:ext cx="0" cy="0"/>
          <a:chOff x="0" y="0"/>
          <a:chExt cx="0" cy="0"/>
        </a:xfrm>
      </p:grpSpPr>
      <p:sp>
        <p:nvSpPr>
          <p:cNvPr id="206" name="Google Shape;206;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207" name="Google Shape;207;p52"/>
          <p:cNvPicPr preferRelativeResize="0"/>
          <p:nvPr/>
        </p:nvPicPr>
        <p:blipFill rotWithShape="1">
          <a:blip r:embed="rId2">
            <a:alphaModFix/>
          </a:blip>
          <a:srcRect b="0" l="0" r="0" t="0"/>
          <a:stretch/>
        </p:blipFill>
        <p:spPr>
          <a:xfrm>
            <a:off x="152400" y="0"/>
            <a:ext cx="9144000" cy="5145485"/>
          </a:xfrm>
          <a:prstGeom prst="rect">
            <a:avLst/>
          </a:prstGeom>
          <a:noFill/>
          <a:ln>
            <a:noFill/>
          </a:ln>
        </p:spPr>
      </p:pic>
      <p:sp>
        <p:nvSpPr>
          <p:cNvPr id="208" name="Google Shape;208;p52"/>
          <p:cNvSpPr txBox="1"/>
          <p:nvPr>
            <p:ph idx="12" type="sldNum"/>
          </p:nvPr>
        </p:nvSpPr>
        <p:spPr>
          <a:xfrm>
            <a:off x="81213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r>
              <a:rPr lang="en"/>
              <a:t>| 0</a:t>
            </a:r>
            <a:endParaRPr/>
          </a:p>
        </p:txBody>
      </p:sp>
      <p:pic>
        <p:nvPicPr>
          <p:cNvPr id="209" name="Google Shape;209;p52"/>
          <p:cNvPicPr preferRelativeResize="0"/>
          <p:nvPr/>
        </p:nvPicPr>
        <p:blipFill rotWithShape="1">
          <a:blip r:embed="rId3">
            <a:alphaModFix/>
          </a:blip>
          <a:srcRect b="34000" l="0" r="0" t="31469"/>
          <a:stretch/>
        </p:blipFill>
        <p:spPr>
          <a:xfrm>
            <a:off x="7102700" y="4687850"/>
            <a:ext cx="1410576" cy="344348"/>
          </a:xfrm>
          <a:prstGeom prst="rect">
            <a:avLst/>
          </a:prstGeom>
          <a:noFill/>
          <a:ln>
            <a:noFill/>
          </a:ln>
        </p:spPr>
      </p:pic>
      <p:sp>
        <p:nvSpPr>
          <p:cNvPr id="210" name="Google Shape;210;p52"/>
          <p:cNvSpPr txBox="1"/>
          <p:nvPr>
            <p:ph idx="2" type="sldNum"/>
          </p:nvPr>
        </p:nvSpPr>
        <p:spPr>
          <a:xfrm>
            <a:off x="82266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graphicFrame>
        <p:nvGraphicFramePr>
          <p:cNvPr id="211" name="Google Shape;211;p52"/>
          <p:cNvGraphicFramePr/>
          <p:nvPr/>
        </p:nvGraphicFramePr>
        <p:xfrm>
          <a:off x="1569113" y="1039195"/>
          <a:ext cx="3000000" cy="3000000"/>
        </p:xfrm>
        <a:graphic>
          <a:graphicData uri="http://schemas.openxmlformats.org/drawingml/2006/table">
            <a:tbl>
              <a:tblPr>
                <a:noFill/>
                <a:tableStyleId>{CA8502B3-B980-4840-9098-08C9839D564F}</a:tableStyleId>
              </a:tblPr>
              <a:tblGrid>
                <a:gridCol w="1201150"/>
                <a:gridCol w="1164450"/>
                <a:gridCol w="1237850"/>
                <a:gridCol w="1201150"/>
                <a:gridCol w="1201150"/>
              </a:tblGrid>
              <a:tr h="3034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Full-Time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Part-Time/ In-house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Delivery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In-Person</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In-Person/Remote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Online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Online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76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Time Commitment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1,000</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hours</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32</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hours</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1</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H</a:t>
                      </a:r>
                      <a:r>
                        <a:rPr lang="en" sz="700" u="none" cap="none" strike="noStrike">
                          <a:solidFill>
                            <a:srgbClr val="000000"/>
                          </a:solidFill>
                          <a:latin typeface="Avenir"/>
                          <a:ea typeface="Avenir"/>
                          <a:cs typeface="Avenir"/>
                          <a:sym typeface="Avenir"/>
                        </a:rPr>
                        <a:t>ours (avg)</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1</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H</a:t>
                      </a:r>
                      <a:r>
                        <a:rPr lang="en" sz="700" u="none" cap="none" strike="noStrike">
                          <a:solidFill>
                            <a:srgbClr val="000000"/>
                          </a:solidFill>
                          <a:latin typeface="Avenir"/>
                          <a:ea typeface="Avenir"/>
                          <a:cs typeface="Avenir"/>
                          <a:sym typeface="Avenir"/>
                        </a:rPr>
                        <a:t>ours (avg)</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Frequency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000000"/>
                          </a:solidFill>
                          <a:latin typeface="Avenir"/>
                          <a:ea typeface="Avenir"/>
                          <a:cs typeface="Avenir"/>
                          <a:sym typeface="Avenir"/>
                        </a:rPr>
                        <a:t>Monthly</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000000"/>
                          </a:solidFill>
                          <a:latin typeface="Avenir"/>
                          <a:ea typeface="Avenir"/>
                          <a:cs typeface="Avenir"/>
                          <a:sym typeface="Avenir"/>
                        </a:rPr>
                        <a:t>Varies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Flexible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Flexible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76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Capacity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40</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students</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20-</a:t>
                      </a:r>
                      <a:r>
                        <a:rPr lang="en" sz="700" u="none" cap="none" strike="noStrike">
                          <a:latin typeface="Avenir"/>
                          <a:ea typeface="Avenir"/>
                          <a:cs typeface="Avenir"/>
                          <a:sym typeface="Avenir"/>
                        </a:rPr>
                        <a:t>30</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students</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Flexible</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Flexible</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Quiz</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Two-Way Learning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FF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Career Support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FF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sz="800" u="none" cap="none" strike="noStrike">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FF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76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Pricing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Rp 40,000K</a:t>
                      </a:r>
                      <a:endParaRPr sz="700" u="none" cap="none" strike="noStrike">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fixed</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Rp </a:t>
                      </a:r>
                      <a:r>
                        <a:rPr lang="en" sz="700" u="none" cap="none" strike="noStrike">
                          <a:latin typeface="Avenir"/>
                          <a:ea typeface="Avenir"/>
                          <a:cs typeface="Avenir"/>
                          <a:sym typeface="Avenir"/>
                        </a:rPr>
                        <a:t>10</a:t>
                      </a:r>
                      <a:r>
                        <a:rPr lang="en" sz="700" u="none" cap="none" strike="noStrike">
                          <a:solidFill>
                            <a:srgbClr val="000000"/>
                          </a:solidFill>
                          <a:latin typeface="Avenir"/>
                          <a:ea typeface="Avenir"/>
                          <a:cs typeface="Avenir"/>
                          <a:sym typeface="Avenir"/>
                        </a:rPr>
                        <a:t>,000K</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F</a:t>
                      </a:r>
                      <a:r>
                        <a:rPr lang="en" sz="700" u="none" cap="none" strike="noStrike">
                          <a:solidFill>
                            <a:srgbClr val="000000"/>
                          </a:solidFill>
                          <a:latin typeface="Avenir"/>
                          <a:ea typeface="Avenir"/>
                          <a:cs typeface="Avenir"/>
                          <a:sym typeface="Avenir"/>
                        </a:rPr>
                        <a:t>ixed (avg)</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Rp </a:t>
                      </a:r>
                      <a:r>
                        <a:rPr lang="en" sz="700" u="none" cap="none" strike="noStrike">
                          <a:latin typeface="Avenir"/>
                          <a:ea typeface="Avenir"/>
                          <a:cs typeface="Avenir"/>
                          <a:sym typeface="Avenir"/>
                        </a:rPr>
                        <a:t>349K</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fixed</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Rp </a:t>
                      </a:r>
                      <a:r>
                        <a:rPr lang="en" sz="700" u="none" cap="none" strike="noStrike">
                          <a:latin typeface="Avenir"/>
                          <a:ea typeface="Avenir"/>
                          <a:cs typeface="Avenir"/>
                          <a:sym typeface="Avenir"/>
                        </a:rPr>
                        <a:t>349K</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fixed</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bl>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0" r="0" t="0"/>
          <a:stretch/>
        </p:blipFill>
        <p:spPr>
          <a:xfrm>
            <a:off x="0" y="-1"/>
            <a:ext cx="9144003" cy="5143504"/>
          </a:xfrm>
          <a:prstGeom prst="rect">
            <a:avLst/>
          </a:prstGeom>
          <a:noFill/>
          <a:ln>
            <a:noFill/>
          </a:ln>
        </p:spPr>
      </p:pic>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6"/>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2" name="Shape 212"/>
        <p:cNvGrpSpPr/>
        <p:nvPr/>
      </p:nvGrpSpPr>
      <p:grpSpPr>
        <a:xfrm>
          <a:off x="0" y="0"/>
          <a:ext cx="0" cy="0"/>
          <a:chOff x="0" y="0"/>
          <a:chExt cx="0" cy="0"/>
        </a:xfrm>
      </p:grpSpPr>
      <p:sp>
        <p:nvSpPr>
          <p:cNvPr id="213" name="Google Shape;213;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4" name="Google Shape;214;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5" name="Google Shape;215;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6" name="Shape 216"/>
        <p:cNvGrpSpPr/>
        <p:nvPr/>
      </p:nvGrpSpPr>
      <p:grpSpPr>
        <a:xfrm>
          <a:off x="0" y="0"/>
          <a:ext cx="0" cy="0"/>
          <a:chOff x="0" y="0"/>
          <a:chExt cx="0" cy="0"/>
        </a:xfrm>
      </p:grpSpPr>
      <p:sp>
        <p:nvSpPr>
          <p:cNvPr id="217" name="Google Shape;217;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8" name="Google Shape;218;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9" name="Google Shape;219;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0" name="Google Shape;22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1" name="Shape 221"/>
        <p:cNvGrpSpPr/>
        <p:nvPr/>
      </p:nvGrpSpPr>
      <p:grpSpPr>
        <a:xfrm>
          <a:off x="0" y="0"/>
          <a:ext cx="0" cy="0"/>
          <a:chOff x="0" y="0"/>
          <a:chExt cx="0" cy="0"/>
        </a:xfrm>
      </p:grpSpPr>
      <p:sp>
        <p:nvSpPr>
          <p:cNvPr id="222" name="Google Shape;222;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3" name="Google Shape;22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4" name="Shape 224"/>
        <p:cNvGrpSpPr/>
        <p:nvPr/>
      </p:nvGrpSpPr>
      <p:grpSpPr>
        <a:xfrm>
          <a:off x="0" y="0"/>
          <a:ext cx="0" cy="0"/>
          <a:chOff x="0" y="0"/>
          <a:chExt cx="0" cy="0"/>
        </a:xfrm>
      </p:grpSpPr>
      <p:sp>
        <p:nvSpPr>
          <p:cNvPr id="225" name="Google Shape;225;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6" name="Google Shape;226;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7" name="Google Shape;22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8" name="Shape 228"/>
        <p:cNvGrpSpPr/>
        <p:nvPr/>
      </p:nvGrpSpPr>
      <p:grpSpPr>
        <a:xfrm>
          <a:off x="0" y="0"/>
          <a:ext cx="0" cy="0"/>
          <a:chOff x="0" y="0"/>
          <a:chExt cx="0" cy="0"/>
        </a:xfrm>
      </p:grpSpPr>
      <p:sp>
        <p:nvSpPr>
          <p:cNvPr id="229" name="Google Shape;229;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0" name="Google Shape;23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1" name="Shape 231"/>
        <p:cNvGrpSpPr/>
        <p:nvPr/>
      </p:nvGrpSpPr>
      <p:grpSpPr>
        <a:xfrm>
          <a:off x="0" y="0"/>
          <a:ext cx="0" cy="0"/>
          <a:chOff x="0" y="0"/>
          <a:chExt cx="0" cy="0"/>
        </a:xfrm>
      </p:grpSpPr>
      <p:sp>
        <p:nvSpPr>
          <p:cNvPr id="232" name="Google Shape;232;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4" name="Google Shape;234;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5" name="Google Shape;235;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6" name="Google Shape;23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7" name="Shape 237"/>
        <p:cNvGrpSpPr/>
        <p:nvPr/>
      </p:nvGrpSpPr>
      <p:grpSpPr>
        <a:xfrm>
          <a:off x="0" y="0"/>
          <a:ext cx="0" cy="0"/>
          <a:chOff x="0" y="0"/>
          <a:chExt cx="0" cy="0"/>
        </a:xfrm>
      </p:grpSpPr>
      <p:sp>
        <p:nvSpPr>
          <p:cNvPr id="238" name="Google Shape;238;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39" name="Google Shape;23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0" name="Shape 240"/>
        <p:cNvGrpSpPr/>
        <p:nvPr/>
      </p:nvGrpSpPr>
      <p:grpSpPr>
        <a:xfrm>
          <a:off x="0" y="0"/>
          <a:ext cx="0" cy="0"/>
          <a:chOff x="0" y="0"/>
          <a:chExt cx="0" cy="0"/>
        </a:xfrm>
      </p:grpSpPr>
      <p:sp>
        <p:nvSpPr>
          <p:cNvPr id="241" name="Google Shape;241;p6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42" name="Google Shape;242;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43" name="Google Shape;24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4" name="Shape 244"/>
        <p:cNvGrpSpPr/>
        <p:nvPr/>
      </p:nvGrpSpPr>
      <p:grpSpPr>
        <a:xfrm>
          <a:off x="0" y="0"/>
          <a:ext cx="0" cy="0"/>
          <a:chOff x="0" y="0"/>
          <a:chExt cx="0" cy="0"/>
        </a:xfrm>
      </p:grpSpPr>
      <p:sp>
        <p:nvSpPr>
          <p:cNvPr id="245" name="Google Shape;24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spTree>
      <p:nvGrpSpPr>
        <p:cNvPr id="29" name="Shape 29"/>
        <p:cNvGrpSpPr/>
        <p:nvPr/>
      </p:nvGrpSpPr>
      <p:grpSpPr>
        <a:xfrm>
          <a:off x="0" y="0"/>
          <a:ext cx="0" cy="0"/>
          <a:chOff x="0" y="0"/>
          <a:chExt cx="0" cy="0"/>
        </a:xfrm>
      </p:grpSpPr>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7"/>
          <p:cNvPicPr preferRelativeResize="0"/>
          <p:nvPr/>
        </p:nvPicPr>
        <p:blipFill rotWithShape="1">
          <a:blip r:embed="rId2">
            <a:alphaModFix/>
          </a:blip>
          <a:srcRect b="0" l="-11869" r="-10498" t="0"/>
          <a:stretch/>
        </p:blipFill>
        <p:spPr>
          <a:xfrm>
            <a:off x="7614450" y="286450"/>
            <a:ext cx="1372051" cy="247350"/>
          </a:xfrm>
          <a:prstGeom prst="rect">
            <a:avLst/>
          </a:prstGeom>
          <a:noFill/>
          <a:ln>
            <a:noFill/>
          </a:ln>
        </p:spPr>
      </p:pic>
      <p:pic>
        <p:nvPicPr>
          <p:cNvPr id="32" name="Google Shape;32;p7"/>
          <p:cNvPicPr preferRelativeResize="0"/>
          <p:nvPr/>
        </p:nvPicPr>
        <p:blipFill rotWithShape="1">
          <a:blip r:embed="rId3">
            <a:alphaModFix/>
          </a:blip>
          <a:srcRect b="0" l="0" r="0" t="0"/>
          <a:stretch/>
        </p:blipFill>
        <p:spPr>
          <a:xfrm>
            <a:off x="0" y="0"/>
            <a:ext cx="9143992" cy="5143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6" name="Google Shape;3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18" Type="http://schemas.openxmlformats.org/officeDocument/2006/relationships/theme" Target="../theme/theme1.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11" Type="http://schemas.openxmlformats.org/officeDocument/2006/relationships/slideLayout" Target="../slideLayouts/slideLayout47.xml"/><Relationship Id="rId22" Type="http://schemas.openxmlformats.org/officeDocument/2006/relationships/slideLayout" Target="../slideLayouts/slideLayout58.xml"/><Relationship Id="rId10" Type="http://schemas.openxmlformats.org/officeDocument/2006/relationships/slideLayout" Target="../slideLayouts/slideLayout46.xml"/><Relationship Id="rId21" Type="http://schemas.openxmlformats.org/officeDocument/2006/relationships/slideLayout" Target="../slideLayouts/slideLayout57.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2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5" Type="http://schemas.openxmlformats.org/officeDocument/2006/relationships/slideLayout" Target="../slideLayouts/slideLayout41.xml"/><Relationship Id="rId19" Type="http://schemas.openxmlformats.org/officeDocument/2006/relationships/slideLayout" Target="../slideLayouts/slideLayout55.xml"/><Relationship Id="rId6" Type="http://schemas.openxmlformats.org/officeDocument/2006/relationships/slideLayout" Target="../slideLayouts/slideLayout42.xml"/><Relationship Id="rId18" Type="http://schemas.openxmlformats.org/officeDocument/2006/relationships/slideLayout" Target="../slideLayouts/slideLayout54.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2" name="Google Shape;8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3" name="Google Shape;8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7" name="Shape 147"/>
        <p:cNvGrpSpPr/>
        <p:nvPr/>
      </p:nvGrpSpPr>
      <p:grpSpPr>
        <a:xfrm>
          <a:off x="0" y="0"/>
          <a:ext cx="0" cy="0"/>
          <a:chOff x="0" y="0"/>
          <a:chExt cx="0" cy="0"/>
        </a:xfrm>
      </p:grpSpPr>
      <p:sp>
        <p:nvSpPr>
          <p:cNvPr id="148" name="Google Shape;148;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9" name="Google Shape;149;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0" name="Google Shape;15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hyperlink" Target="mailto:msidharta@hacktiv8.com" TargetMode="External"/><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51" name="Google Shape;251;p62"/>
          <p:cNvSpPr txBox="1"/>
          <p:nvPr/>
        </p:nvSpPr>
        <p:spPr>
          <a:xfrm>
            <a:off x="132650" y="1230600"/>
            <a:ext cx="7590000" cy="3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Inter"/>
                <a:ea typeface="Inter"/>
                <a:cs typeface="Inter"/>
                <a:sym typeface="Inter"/>
              </a:rPr>
              <a:t>Cover slide and divider slide options</a:t>
            </a:r>
            <a:endParaRPr b="1">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a:latin typeface="Inter"/>
                <a:ea typeface="Inter"/>
                <a:cs typeface="Inter"/>
                <a:sym typeface="Inter"/>
              </a:rPr>
              <a:t>Mix and match the cover slides with the divider slides.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You can use any combination of block composition backgrounds.</a:t>
            </a:r>
            <a:endParaRPr>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latin typeface="Inter"/>
                <a:ea typeface="Inter"/>
                <a:cs typeface="Inter"/>
                <a:sym typeface="Inter"/>
              </a:rPr>
              <a:t>Content slides</a:t>
            </a:r>
            <a:endParaRPr b="1">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a:latin typeface="Inter"/>
                <a:ea typeface="Inter"/>
                <a:cs typeface="Inter"/>
                <a:sym typeface="Inter"/>
              </a:rPr>
              <a:t>Use these empty layouts to build your deck. A sample of the options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are shown. You can add or change layouts on the Home tab.</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Examples of application</a:t>
            </a:r>
            <a:endParaRPr b="1">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Refer to these slides for examples of how to use the layouts. </a:t>
            </a:r>
            <a:endParaRPr>
              <a:latin typeface="Inter"/>
              <a:ea typeface="Inter"/>
              <a:cs typeface="Inter"/>
              <a:sym typeface="Inter"/>
            </a:endParaRPr>
          </a:p>
        </p:txBody>
      </p:sp>
      <p:sp>
        <p:nvSpPr>
          <p:cNvPr id="252" name="Google Shape;252;p62"/>
          <p:cNvSpPr txBox="1"/>
          <p:nvPr/>
        </p:nvSpPr>
        <p:spPr>
          <a:xfrm>
            <a:off x="147450" y="397925"/>
            <a:ext cx="75900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0764F"/>
                </a:solidFill>
                <a:latin typeface="Work Sans"/>
                <a:ea typeface="Work Sans"/>
                <a:cs typeface="Work Sans"/>
                <a:sym typeface="Work Sans"/>
              </a:rPr>
              <a:t>This template includes</a:t>
            </a:r>
            <a:endParaRPr b="1" sz="3600">
              <a:solidFill>
                <a:srgbClr val="E0764F"/>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71"/>
          <p:cNvSpPr/>
          <p:nvPr/>
        </p:nvSpPr>
        <p:spPr>
          <a:xfrm>
            <a:off x="6413275" y="2095400"/>
            <a:ext cx="1368900" cy="8961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71"/>
          <p:cNvSpPr/>
          <p:nvPr/>
        </p:nvSpPr>
        <p:spPr>
          <a:xfrm>
            <a:off x="4461588" y="2857500"/>
            <a:ext cx="1368900" cy="896100"/>
          </a:xfrm>
          <a:prstGeom prst="rect">
            <a:avLst/>
          </a:prstGeom>
          <a:solidFill>
            <a:srgbClr val="FFF5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71"/>
          <p:cNvSpPr/>
          <p:nvPr/>
        </p:nvSpPr>
        <p:spPr>
          <a:xfrm>
            <a:off x="2509900" y="2095400"/>
            <a:ext cx="1368900" cy="896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71"/>
          <p:cNvSpPr/>
          <p:nvPr/>
        </p:nvSpPr>
        <p:spPr>
          <a:xfrm>
            <a:off x="564450" y="2857500"/>
            <a:ext cx="1368900" cy="896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71"/>
          <p:cNvSpPr txBox="1"/>
          <p:nvPr/>
        </p:nvSpPr>
        <p:spPr>
          <a:xfrm>
            <a:off x="6413275" y="2140725"/>
            <a:ext cx="14538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F06634"/>
                </a:solidFill>
                <a:latin typeface="Inter"/>
                <a:ea typeface="Inter"/>
                <a:cs typeface="Inter"/>
                <a:sym typeface="Inter"/>
              </a:rPr>
              <a:t>Phase 3</a:t>
            </a:r>
            <a:endParaRPr b="1" i="0" sz="10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1" lang="en" sz="700" u="none" cap="none" strike="noStrike">
                <a:solidFill>
                  <a:srgbClr val="F06634"/>
                </a:solidFill>
                <a:latin typeface="Inter"/>
                <a:ea typeface="Inter"/>
                <a:cs typeface="Inter"/>
                <a:sym typeface="Inter"/>
              </a:rPr>
              <a:t>4 weeks online/offline</a:t>
            </a:r>
            <a:endParaRPr b="0" i="1" sz="7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1" lang="en" sz="700" u="none" cap="none" strike="noStrike">
                <a:solidFill>
                  <a:srgbClr val="F06634"/>
                </a:solidFill>
                <a:latin typeface="Inter"/>
                <a:ea typeface="Inter"/>
                <a:cs typeface="Inter"/>
                <a:sym typeface="Inter"/>
              </a:rPr>
              <a:t>66 hours / week</a:t>
            </a:r>
            <a:endParaRPr b="1" i="0" sz="1000" u="none" cap="none" strike="noStrike">
              <a:solidFill>
                <a:srgbClr val="F06634"/>
              </a:solidFill>
              <a:latin typeface="Inter"/>
              <a:ea typeface="Inter"/>
              <a:cs typeface="Inter"/>
              <a:sym typeface="Inter"/>
            </a:endParaRPr>
          </a:p>
        </p:txBody>
      </p:sp>
      <p:sp>
        <p:nvSpPr>
          <p:cNvPr id="332" name="Google Shape;332;p71"/>
          <p:cNvSpPr txBox="1"/>
          <p:nvPr/>
        </p:nvSpPr>
        <p:spPr>
          <a:xfrm>
            <a:off x="6413275" y="3078500"/>
            <a:ext cx="20886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F06634"/>
                </a:solidFill>
                <a:latin typeface="Inter"/>
                <a:ea typeface="Inter"/>
                <a:cs typeface="Inter"/>
                <a:sym typeface="Inter"/>
              </a:rPr>
              <a:t>Maximize Programming Skills</a:t>
            </a:r>
            <a:endParaRPr b="1" i="0" sz="8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chemeClr val="dk1"/>
              </a:buClr>
              <a:buSzPts val="1100"/>
              <a:buFont typeface="Arial"/>
              <a:buNone/>
            </a:pPr>
            <a:r>
              <a:rPr b="0" i="0" lang="en" sz="700" u="none" cap="none" strike="noStrike">
                <a:solidFill>
                  <a:srgbClr val="666666"/>
                </a:solidFill>
                <a:latin typeface="Inter"/>
                <a:ea typeface="Inter"/>
                <a:cs typeface="Inter"/>
                <a:sym typeface="Inter"/>
              </a:rPr>
              <a:t>Learn microservice useful for creating more complex and scalable websites. Students will also learn and master React, the most commonly used Frontend framework, and React Native for creating mobile apps. By the end of this Phase, Students will have created multiple web and mobile applications.</a:t>
            </a:r>
            <a:endParaRPr b="1" i="0" sz="800" u="none" cap="none" strike="noStrike">
              <a:solidFill>
                <a:srgbClr val="000000"/>
              </a:solidFill>
              <a:latin typeface="Inter"/>
              <a:ea typeface="Inter"/>
              <a:cs typeface="Inter"/>
              <a:sym typeface="Inter"/>
            </a:endParaRPr>
          </a:p>
        </p:txBody>
      </p:sp>
      <p:sp>
        <p:nvSpPr>
          <p:cNvPr id="333" name="Google Shape;333;p71"/>
          <p:cNvSpPr txBox="1"/>
          <p:nvPr/>
        </p:nvSpPr>
        <p:spPr>
          <a:xfrm>
            <a:off x="4468300" y="3078501"/>
            <a:ext cx="1724400" cy="60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FFAB40"/>
                </a:solidFill>
                <a:latin typeface="Inter"/>
                <a:ea typeface="Inter"/>
                <a:cs typeface="Inter"/>
                <a:sym typeface="Inter"/>
              </a:rPr>
              <a:t>Phase 2</a:t>
            </a:r>
            <a:endParaRPr b="1" i="0" sz="10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1" lang="en" sz="700" u="none" cap="none" strike="noStrike">
                <a:solidFill>
                  <a:srgbClr val="FFAB40"/>
                </a:solidFill>
                <a:latin typeface="Inter"/>
                <a:ea typeface="Inter"/>
                <a:cs typeface="Inter"/>
                <a:sym typeface="Inter"/>
              </a:rPr>
              <a:t>4 weeks online/offline</a:t>
            </a:r>
            <a:endParaRPr b="0" i="1" sz="7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1" lang="en" sz="700" u="none" cap="none" strike="noStrike">
                <a:solidFill>
                  <a:srgbClr val="FFAB40"/>
                </a:solidFill>
                <a:latin typeface="Inter"/>
                <a:ea typeface="Inter"/>
                <a:cs typeface="Inter"/>
                <a:sym typeface="Inter"/>
              </a:rPr>
              <a:t>66 hours / week</a:t>
            </a:r>
            <a:endParaRPr b="1" i="0" sz="1000" u="none" cap="none" strike="noStrike">
              <a:solidFill>
                <a:srgbClr val="FFAB40"/>
              </a:solidFill>
              <a:latin typeface="Inter"/>
              <a:ea typeface="Inter"/>
              <a:cs typeface="Inter"/>
              <a:sym typeface="Inter"/>
            </a:endParaRPr>
          </a:p>
        </p:txBody>
      </p:sp>
      <p:sp>
        <p:nvSpPr>
          <p:cNvPr id="334" name="Google Shape;334;p71"/>
          <p:cNvSpPr txBox="1"/>
          <p:nvPr/>
        </p:nvSpPr>
        <p:spPr>
          <a:xfrm>
            <a:off x="551500" y="538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C4587"/>
                </a:solidFill>
                <a:latin typeface="Work Sans ExtraBold"/>
                <a:ea typeface="Work Sans ExtraBold"/>
                <a:cs typeface="Work Sans ExtraBold"/>
                <a:sym typeface="Work Sans ExtraBold"/>
              </a:rPr>
              <a:t>Title (Heading 2)</a:t>
            </a:r>
            <a:endParaRPr b="0" i="0" sz="2300" u="none" cap="none" strike="noStrike">
              <a:solidFill>
                <a:srgbClr val="1C4587"/>
              </a:solidFill>
              <a:latin typeface="Work Sans ExtraBold"/>
              <a:ea typeface="Work Sans ExtraBold"/>
              <a:cs typeface="Work Sans ExtraBold"/>
              <a:sym typeface="Work Sans ExtraBold"/>
            </a:endParaRPr>
          </a:p>
        </p:txBody>
      </p:sp>
      <p:sp>
        <p:nvSpPr>
          <p:cNvPr id="335" name="Google Shape;335;p71"/>
          <p:cNvSpPr txBox="1"/>
          <p:nvPr/>
        </p:nvSpPr>
        <p:spPr>
          <a:xfrm>
            <a:off x="564450" y="4109300"/>
            <a:ext cx="3789900" cy="4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en" sz="900" u="none" cap="none" strike="noStrike">
                <a:solidFill>
                  <a:srgbClr val="666666"/>
                </a:solidFill>
                <a:latin typeface="Avenir"/>
                <a:ea typeface="Avenir"/>
                <a:cs typeface="Avenir"/>
                <a:sym typeface="Avenir"/>
              </a:rPr>
              <a:t>Preparation Phase (Phase 0): offline</a:t>
            </a:r>
            <a:endParaRPr b="0" i="1" sz="900" u="none" cap="none" strike="noStrike">
              <a:solidFill>
                <a:srgbClr val="666666"/>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666666"/>
                </a:solidFill>
                <a:latin typeface="Avenir"/>
                <a:ea typeface="Avenir"/>
                <a:cs typeface="Avenir"/>
                <a:sym typeface="Avenir"/>
              </a:rPr>
              <a:t>Immersive Phase (Phase 1 - 3): Offline - Monday - Friday, 9AM - 6PM</a:t>
            </a:r>
            <a:endParaRPr b="0" i="1" sz="900" u="none" cap="none" strike="noStrike">
              <a:solidFill>
                <a:srgbClr val="666666"/>
              </a:solidFill>
              <a:latin typeface="Avenir"/>
              <a:ea typeface="Avenir"/>
              <a:cs typeface="Avenir"/>
              <a:sym typeface="Avenir"/>
            </a:endParaRPr>
          </a:p>
        </p:txBody>
      </p:sp>
      <p:sp>
        <p:nvSpPr>
          <p:cNvPr id="336" name="Google Shape;336;p71"/>
          <p:cNvSpPr/>
          <p:nvPr/>
        </p:nvSpPr>
        <p:spPr>
          <a:xfrm>
            <a:off x="4454875" y="2858001"/>
            <a:ext cx="1958400" cy="133500"/>
          </a:xfrm>
          <a:prstGeom prst="rect">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71"/>
          <p:cNvSpPr txBox="1"/>
          <p:nvPr/>
        </p:nvSpPr>
        <p:spPr>
          <a:xfrm>
            <a:off x="4468300" y="1296226"/>
            <a:ext cx="1881900" cy="141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FFAB40"/>
                </a:solidFill>
                <a:latin typeface="Inter"/>
                <a:ea typeface="Inter"/>
                <a:cs typeface="Inter"/>
                <a:sym typeface="Inter"/>
              </a:rPr>
              <a:t>Beauty in Web Development</a:t>
            </a:r>
            <a:endParaRPr b="1" i="0" sz="8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E69138"/>
              </a:solidFill>
              <a:latin typeface="Inter"/>
              <a:ea typeface="Inter"/>
              <a:cs typeface="Inter"/>
              <a:sym typeface="Inter"/>
            </a:endParaRPr>
          </a:p>
          <a:p>
            <a:pPr indent="0" lvl="0" marL="0" marR="0" rtl="0" algn="l">
              <a:lnSpc>
                <a:spcPct val="100000"/>
              </a:lnSpc>
              <a:spcBef>
                <a:spcPts val="0"/>
              </a:spcBef>
              <a:spcAft>
                <a:spcPts val="1600"/>
              </a:spcAft>
              <a:buClr>
                <a:schemeClr val="dk1"/>
              </a:buClr>
              <a:buSzPts val="1100"/>
              <a:buFont typeface="Arial"/>
              <a:buNone/>
            </a:pPr>
            <a:r>
              <a:rPr b="0" i="0" lang="en" sz="700" u="none" cap="none" strike="noStrike">
                <a:solidFill>
                  <a:srgbClr val="666666"/>
                </a:solidFill>
                <a:latin typeface="Inter"/>
                <a:ea typeface="Inter"/>
                <a:cs typeface="Inter"/>
                <a:sym typeface="Inter"/>
              </a:rPr>
              <a:t>Learn the basics of client-server architecture to be able to create more flexible database structures in the backend. Students will also learn the FE framework Vue to create more sophisticated UI. By the end of this Phase, Students will have a personal portfolio of projects to showcase to potential employers.</a:t>
            </a:r>
            <a:endParaRPr b="1" i="0" sz="800" u="none" cap="none" strike="noStrike">
              <a:solidFill>
                <a:srgbClr val="666666"/>
              </a:solidFill>
              <a:latin typeface="Inter"/>
              <a:ea typeface="Inter"/>
              <a:cs typeface="Inter"/>
              <a:sym typeface="Inter"/>
            </a:endParaRPr>
          </a:p>
        </p:txBody>
      </p:sp>
      <p:sp>
        <p:nvSpPr>
          <p:cNvPr id="338" name="Google Shape;338;p71"/>
          <p:cNvSpPr/>
          <p:nvPr/>
        </p:nvSpPr>
        <p:spPr>
          <a:xfrm>
            <a:off x="6413275" y="2858000"/>
            <a:ext cx="1958400" cy="133500"/>
          </a:xfrm>
          <a:prstGeom prst="rect">
            <a:avLst/>
          </a:prstGeom>
          <a:solidFill>
            <a:srgbClr val="F066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71"/>
          <p:cNvSpPr/>
          <p:nvPr/>
        </p:nvSpPr>
        <p:spPr>
          <a:xfrm>
            <a:off x="551500" y="2858001"/>
            <a:ext cx="1958400" cy="133500"/>
          </a:xfrm>
          <a:prstGeom prst="rect">
            <a:avLst/>
          </a:prstGeom>
          <a:solidFill>
            <a:srgbClr val="1D3D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71"/>
          <p:cNvSpPr txBox="1"/>
          <p:nvPr/>
        </p:nvSpPr>
        <p:spPr>
          <a:xfrm>
            <a:off x="551500" y="3078501"/>
            <a:ext cx="1660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1D3D70"/>
                </a:solidFill>
                <a:latin typeface="Inter"/>
                <a:ea typeface="Inter"/>
                <a:cs typeface="Inter"/>
                <a:sym typeface="Inter"/>
              </a:rPr>
              <a:t>Phase 0</a:t>
            </a:r>
            <a:endParaRPr b="1" i="0" sz="10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400"/>
              <a:buFont typeface="Arial"/>
              <a:buNone/>
            </a:pPr>
            <a:r>
              <a:t/>
            </a:r>
            <a:endParaRPr b="1" i="0" sz="4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1D3D70"/>
                </a:solidFill>
                <a:latin typeface="Inter"/>
                <a:ea typeface="Inter"/>
                <a:cs typeface="Inter"/>
                <a:sym typeface="Inter"/>
              </a:rPr>
              <a:t>4 weeks online/offline</a:t>
            </a:r>
            <a:endParaRPr b="0" i="1" sz="7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1D3D70"/>
                </a:solidFill>
                <a:latin typeface="Inter"/>
                <a:ea typeface="Inter"/>
                <a:cs typeface="Inter"/>
                <a:sym typeface="Inter"/>
              </a:rPr>
              <a:t>66 hours / week</a:t>
            </a:r>
            <a:endParaRPr b="0" i="1" sz="7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000000"/>
              </a:solidFill>
              <a:latin typeface="Inter"/>
              <a:ea typeface="Inter"/>
              <a:cs typeface="Inter"/>
              <a:sym typeface="Inter"/>
            </a:endParaRPr>
          </a:p>
          <a:p>
            <a:pPr indent="0" lvl="0" marL="0" marR="0" rtl="0" algn="l">
              <a:lnSpc>
                <a:spcPct val="100000"/>
              </a:lnSpc>
              <a:spcBef>
                <a:spcPts val="1600"/>
              </a:spcBef>
              <a:spcAft>
                <a:spcPts val="1600"/>
              </a:spcAft>
              <a:buClr>
                <a:srgbClr val="000000"/>
              </a:buClr>
              <a:buSzPts val="1200"/>
              <a:buFont typeface="Arial"/>
              <a:buNone/>
            </a:pPr>
            <a:r>
              <a:t/>
            </a:r>
            <a:endParaRPr b="0" i="0" sz="1200" u="none" cap="none" strike="noStrike">
              <a:solidFill>
                <a:srgbClr val="000000"/>
              </a:solidFill>
              <a:latin typeface="Inter"/>
              <a:ea typeface="Inter"/>
              <a:cs typeface="Inter"/>
              <a:sym typeface="Inter"/>
            </a:endParaRPr>
          </a:p>
        </p:txBody>
      </p:sp>
      <p:sp>
        <p:nvSpPr>
          <p:cNvPr id="341" name="Google Shape;341;p71"/>
          <p:cNvSpPr txBox="1"/>
          <p:nvPr/>
        </p:nvSpPr>
        <p:spPr>
          <a:xfrm>
            <a:off x="551500" y="1622926"/>
            <a:ext cx="17835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1D3D70"/>
                </a:solidFill>
                <a:latin typeface="Inter"/>
                <a:ea typeface="Inter"/>
                <a:cs typeface="Inter"/>
                <a:sym typeface="Inter"/>
              </a:rPr>
              <a:t>Learn The Basic of Programming</a:t>
            </a:r>
            <a:endParaRPr b="1" i="0" sz="8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1600"/>
              </a:spcAft>
              <a:buClr>
                <a:schemeClr val="dk1"/>
              </a:buClr>
              <a:buSzPts val="1100"/>
              <a:buFont typeface="Arial"/>
              <a:buNone/>
            </a:pPr>
            <a:r>
              <a:rPr b="0" i="0" lang="en" sz="700" u="none" cap="none" strike="noStrike">
                <a:solidFill>
                  <a:srgbClr val="666666"/>
                </a:solidFill>
                <a:latin typeface="Inter"/>
                <a:ea typeface="Inter"/>
                <a:cs typeface="Inter"/>
                <a:sym typeface="Inter"/>
              </a:rPr>
              <a:t>Learn the basics of programming and gain an introduction to JavaScript to begin building basic websites. This Phase will give students the basic building blocks to help them succeed in the the next phases.</a:t>
            </a:r>
            <a:endParaRPr b="1" i="0" sz="800" u="none" cap="none" strike="noStrike">
              <a:solidFill>
                <a:srgbClr val="666666"/>
              </a:solidFill>
              <a:latin typeface="Inter"/>
              <a:ea typeface="Inter"/>
              <a:cs typeface="Inter"/>
              <a:sym typeface="Inter"/>
            </a:endParaRPr>
          </a:p>
        </p:txBody>
      </p:sp>
      <p:sp>
        <p:nvSpPr>
          <p:cNvPr id="342" name="Google Shape;342;p71"/>
          <p:cNvSpPr/>
          <p:nvPr/>
        </p:nvSpPr>
        <p:spPr>
          <a:xfrm>
            <a:off x="2509900" y="2858001"/>
            <a:ext cx="1958400" cy="133500"/>
          </a:xfrm>
          <a:prstGeom prst="rect">
            <a:avLst/>
          </a:prstGeom>
          <a:solidFill>
            <a:srgbClr val="EF4D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71"/>
          <p:cNvSpPr txBox="1"/>
          <p:nvPr/>
        </p:nvSpPr>
        <p:spPr>
          <a:xfrm>
            <a:off x="2509900" y="3078501"/>
            <a:ext cx="19974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EF4D23"/>
                </a:solidFill>
                <a:latin typeface="Inter"/>
                <a:ea typeface="Inter"/>
                <a:cs typeface="Inter"/>
                <a:sym typeface="Inter"/>
              </a:rPr>
              <a:t>Think Like a Programmer</a:t>
            </a:r>
            <a:endParaRPr b="1" i="0" sz="8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700"/>
              <a:buFont typeface="Arial"/>
              <a:buNone/>
            </a:pPr>
            <a:r>
              <a:rPr b="0" i="0" lang="en" sz="700" u="none" cap="none" strike="noStrike">
                <a:solidFill>
                  <a:srgbClr val="666666"/>
                </a:solidFill>
                <a:latin typeface="Inter"/>
                <a:ea typeface="Inter"/>
                <a:cs typeface="Inter"/>
                <a:sym typeface="Inter"/>
              </a:rPr>
              <a:t>Learn to think like a developer, and master the fundamentals of Fullstack JavaScript. By the end of this Phase, Students will be able to create a basic website with monolithic architecture.</a:t>
            </a:r>
            <a:endParaRPr b="1" i="0" sz="700" u="none" cap="none" strike="noStrike">
              <a:solidFill>
                <a:srgbClr val="666666"/>
              </a:solidFill>
              <a:latin typeface="Inter"/>
              <a:ea typeface="Inter"/>
              <a:cs typeface="Inter"/>
              <a:sym typeface="Inter"/>
            </a:endParaRPr>
          </a:p>
        </p:txBody>
      </p:sp>
      <p:sp>
        <p:nvSpPr>
          <p:cNvPr id="344" name="Google Shape;344;p71"/>
          <p:cNvSpPr txBox="1"/>
          <p:nvPr/>
        </p:nvSpPr>
        <p:spPr>
          <a:xfrm>
            <a:off x="3341025" y="63022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1" lang="en" sz="1500" u="none" cap="none" strike="noStrike">
                <a:solidFill>
                  <a:srgbClr val="E0764F"/>
                </a:solidFill>
                <a:latin typeface="Inter"/>
                <a:ea typeface="Inter"/>
                <a:cs typeface="Inter"/>
                <a:sym typeface="Inter"/>
              </a:rPr>
              <a:t>Pre-title of Chapter</a:t>
            </a:r>
            <a:endParaRPr b="0" i="1" sz="1500" u="none" cap="none" strike="noStrike">
              <a:solidFill>
                <a:srgbClr val="E0764F"/>
              </a:solidFill>
              <a:latin typeface="Inter"/>
              <a:ea typeface="Inter"/>
              <a:cs typeface="Inter"/>
              <a:sym typeface="Inter"/>
            </a:endParaRPr>
          </a:p>
        </p:txBody>
      </p:sp>
      <p:sp>
        <p:nvSpPr>
          <p:cNvPr id="345" name="Google Shape;34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46" name="Google Shape;346;p71"/>
          <p:cNvSpPr txBox="1"/>
          <p:nvPr/>
        </p:nvSpPr>
        <p:spPr>
          <a:xfrm>
            <a:off x="2509900" y="2140725"/>
            <a:ext cx="14358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rgbClr val="EF4D23"/>
                </a:solidFill>
                <a:latin typeface="Inter"/>
                <a:ea typeface="Inter"/>
                <a:cs typeface="Inter"/>
                <a:sym typeface="Inter"/>
              </a:rPr>
              <a:t>Phase 1</a:t>
            </a:r>
            <a:endParaRPr b="1" i="0" sz="11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EF4D23"/>
                </a:solidFill>
                <a:latin typeface="Inter"/>
                <a:ea typeface="Inter"/>
                <a:cs typeface="Inter"/>
                <a:sym typeface="Inter"/>
              </a:rPr>
              <a:t>4 weeks online/offline</a:t>
            </a:r>
            <a:endParaRPr b="0" i="1" sz="7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EF4D23"/>
                </a:solidFill>
                <a:latin typeface="Inter"/>
                <a:ea typeface="Inter"/>
                <a:cs typeface="Inter"/>
                <a:sym typeface="Inter"/>
              </a:rPr>
              <a:t>66 hours / week</a:t>
            </a:r>
            <a:endParaRPr b="1" i="0" sz="1200" u="none" cap="none" strike="noStrike">
              <a:solidFill>
                <a:srgbClr val="EF4D23"/>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2"/>
          <p:cNvSpPr txBox="1"/>
          <p:nvPr/>
        </p:nvSpPr>
        <p:spPr>
          <a:xfrm>
            <a:off x="700050" y="120985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06634"/>
                </a:solidFill>
                <a:latin typeface="Inter"/>
                <a:ea typeface="Inter"/>
                <a:cs typeface="Inter"/>
                <a:sym typeface="Inter"/>
              </a:rPr>
              <a:t>Pre-title of Chapter</a:t>
            </a:r>
            <a:endParaRPr b="1" i="0" sz="1500" u="none" cap="none" strike="noStrike">
              <a:solidFill>
                <a:srgbClr val="F06634"/>
              </a:solidFill>
              <a:latin typeface="Inter"/>
              <a:ea typeface="Inter"/>
              <a:cs typeface="Inter"/>
              <a:sym typeface="Inter"/>
            </a:endParaRPr>
          </a:p>
        </p:txBody>
      </p:sp>
      <p:sp>
        <p:nvSpPr>
          <p:cNvPr id="352" name="Google Shape;352;p72"/>
          <p:cNvSpPr txBox="1"/>
          <p:nvPr/>
        </p:nvSpPr>
        <p:spPr>
          <a:xfrm>
            <a:off x="700050" y="149050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D3D70"/>
                </a:solidFill>
                <a:latin typeface="Work Sans ExtraBold"/>
                <a:ea typeface="Work Sans ExtraBold"/>
                <a:cs typeface="Work Sans ExtraBold"/>
                <a:sym typeface="Work Sans ExtraBold"/>
              </a:rPr>
              <a:t>Title (Heading 2)</a:t>
            </a:r>
            <a:endParaRPr b="0" i="0" sz="2300" u="none" cap="none" strike="noStrike">
              <a:solidFill>
                <a:srgbClr val="1D3D70"/>
              </a:solidFill>
              <a:latin typeface="Work Sans ExtraBold"/>
              <a:ea typeface="Work Sans ExtraBold"/>
              <a:cs typeface="Work Sans ExtraBold"/>
              <a:sym typeface="Work Sans ExtraBold"/>
            </a:endParaRPr>
          </a:p>
        </p:txBody>
      </p:sp>
      <p:sp>
        <p:nvSpPr>
          <p:cNvPr id="353" name="Google Shape;353;p72"/>
          <p:cNvSpPr txBox="1"/>
          <p:nvPr/>
        </p:nvSpPr>
        <p:spPr>
          <a:xfrm>
            <a:off x="700050" y="1985200"/>
            <a:ext cx="7772400" cy="1980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Duis aute irure dolor in reprehenderit in voluptate velit esse cillum dolore eu fugiat nulla pariatur. Excepteur sint occaecat cupidatat non proident, sunt in culpa qui officia deserunt mollit anim id est laborum.</a:t>
            </a:r>
            <a:endParaRPr b="0" i="0" sz="1000" u="none" cap="none" strike="noStrike">
              <a:solidFill>
                <a:srgbClr val="434343"/>
              </a:solidFill>
              <a:latin typeface="Inter"/>
              <a:ea typeface="Inter"/>
              <a:cs typeface="Inter"/>
              <a:sym typeface="Inter"/>
            </a:endParaRPr>
          </a:p>
        </p:txBody>
      </p:sp>
      <p:sp>
        <p:nvSpPr>
          <p:cNvPr id="354" name="Google Shape;354;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3"/>
          <p:cNvSpPr txBox="1"/>
          <p:nvPr/>
        </p:nvSpPr>
        <p:spPr>
          <a:xfrm>
            <a:off x="624375" y="103347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1" lang="en" sz="1500" u="none" cap="none" strike="noStrike">
                <a:solidFill>
                  <a:srgbClr val="E0764F"/>
                </a:solidFill>
                <a:latin typeface="Inter"/>
                <a:ea typeface="Inter"/>
                <a:cs typeface="Inter"/>
                <a:sym typeface="Inter"/>
              </a:rPr>
              <a:t>Pre-title of Chapter</a:t>
            </a:r>
            <a:endParaRPr b="0" i="1" sz="1500" u="none" cap="none" strike="noStrike">
              <a:solidFill>
                <a:srgbClr val="E0764F"/>
              </a:solidFill>
              <a:latin typeface="Inter"/>
              <a:ea typeface="Inter"/>
              <a:cs typeface="Inter"/>
              <a:sym typeface="Inter"/>
            </a:endParaRPr>
          </a:p>
        </p:txBody>
      </p:sp>
      <p:sp>
        <p:nvSpPr>
          <p:cNvPr id="360" name="Google Shape;360;p73"/>
          <p:cNvSpPr txBox="1"/>
          <p:nvPr/>
        </p:nvSpPr>
        <p:spPr>
          <a:xfrm>
            <a:off x="624375" y="131412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C4587"/>
                </a:solidFill>
                <a:latin typeface="Work Sans ExtraBold"/>
                <a:ea typeface="Work Sans ExtraBold"/>
                <a:cs typeface="Work Sans ExtraBold"/>
                <a:sym typeface="Work Sans ExtraBold"/>
              </a:rPr>
              <a:t>Title (Heading 2)</a:t>
            </a:r>
            <a:endParaRPr b="0" i="0" sz="2300" u="none" cap="none" strike="noStrike">
              <a:solidFill>
                <a:srgbClr val="1C4587"/>
              </a:solidFill>
              <a:latin typeface="Work Sans ExtraBold"/>
              <a:ea typeface="Work Sans ExtraBold"/>
              <a:cs typeface="Work Sans ExtraBold"/>
              <a:sym typeface="Work Sans ExtraBold"/>
            </a:endParaRPr>
          </a:p>
        </p:txBody>
      </p:sp>
      <p:sp>
        <p:nvSpPr>
          <p:cNvPr id="361" name="Google Shape;361;p73"/>
          <p:cNvSpPr txBox="1"/>
          <p:nvPr/>
        </p:nvSpPr>
        <p:spPr>
          <a:xfrm>
            <a:off x="624375" y="1870067"/>
            <a:ext cx="3566700" cy="19752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Duis aute irure dolor in reprehenderit in voluptate velit esse cillum dolore eu fugiat nulla pariatur. Excepteur sint occaecat cupidatat non proident, sunt in culpa qui officia deserunt mollit anim id est laborum.</a:t>
            </a:r>
            <a:endParaRPr b="0" i="0" sz="1000" u="none" cap="none" strike="noStrike">
              <a:solidFill>
                <a:srgbClr val="434343"/>
              </a:solidFill>
              <a:latin typeface="Inter"/>
              <a:ea typeface="Inter"/>
              <a:cs typeface="Inter"/>
              <a:sym typeface="Inter"/>
            </a:endParaRPr>
          </a:p>
        </p:txBody>
      </p:sp>
      <p:sp>
        <p:nvSpPr>
          <p:cNvPr id="362" name="Google Shape;362;p73"/>
          <p:cNvSpPr txBox="1"/>
          <p:nvPr/>
        </p:nvSpPr>
        <p:spPr>
          <a:xfrm>
            <a:off x="4808575" y="1862775"/>
            <a:ext cx="3566700" cy="19752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Duis aute irure dolor in reprehenderit in voluptate velit esse cillum dolore eu fugiat nulla pariatur. Excepteur sint occaecat cupidatat non proident, sunt in culpa qui officia deserunt mollit anim id est laborum.</a:t>
            </a:r>
            <a:endParaRPr b="0" i="0" sz="1000" u="none" cap="none" strike="noStrike">
              <a:solidFill>
                <a:srgbClr val="434343"/>
              </a:solidFill>
              <a:latin typeface="Inter"/>
              <a:ea typeface="Inter"/>
              <a:cs typeface="Inter"/>
              <a:sym typeface="Inter"/>
            </a:endParaRPr>
          </a:p>
        </p:txBody>
      </p:sp>
      <p:sp>
        <p:nvSpPr>
          <p:cNvPr id="363" name="Google Shape;36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74"/>
          <p:cNvPicPr preferRelativeResize="0"/>
          <p:nvPr/>
        </p:nvPicPr>
        <p:blipFill rotWithShape="1">
          <a:blip r:embed="rId3">
            <a:alphaModFix/>
          </a:blip>
          <a:srcRect b="0" l="0" r="0" t="0"/>
          <a:stretch/>
        </p:blipFill>
        <p:spPr>
          <a:xfrm>
            <a:off x="2843401" y="4399825"/>
            <a:ext cx="244986" cy="201168"/>
          </a:xfrm>
          <a:prstGeom prst="rect">
            <a:avLst/>
          </a:prstGeom>
          <a:noFill/>
          <a:ln>
            <a:noFill/>
          </a:ln>
        </p:spPr>
      </p:pic>
      <p:sp>
        <p:nvSpPr>
          <p:cNvPr id="369" name="Google Shape;369;p74"/>
          <p:cNvSpPr txBox="1"/>
          <p:nvPr/>
        </p:nvSpPr>
        <p:spPr>
          <a:xfrm>
            <a:off x="843350" y="1574450"/>
            <a:ext cx="4977000" cy="63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200"/>
              <a:buFont typeface="Arial"/>
              <a:buNone/>
            </a:pPr>
            <a:r>
              <a:rPr b="0" i="0" lang="en" sz="7200" u="none" cap="none" strike="noStrike">
                <a:solidFill>
                  <a:srgbClr val="FFFFFF"/>
                </a:solidFill>
                <a:latin typeface="Work Sans ExtraBold"/>
                <a:ea typeface="Work Sans ExtraBold"/>
                <a:cs typeface="Work Sans ExtraBold"/>
                <a:sym typeface="Work Sans ExtraBold"/>
              </a:rPr>
              <a:t>Thank You</a:t>
            </a:r>
            <a:endParaRPr b="0" i="0" sz="7200" u="none" cap="none" strike="noStrike">
              <a:solidFill>
                <a:srgbClr val="FFFFFF"/>
              </a:solidFill>
              <a:latin typeface="Work Sans ExtraBold"/>
              <a:ea typeface="Work Sans ExtraBold"/>
              <a:cs typeface="Work Sans ExtraBold"/>
              <a:sym typeface="Work Sans ExtraBold"/>
            </a:endParaRPr>
          </a:p>
        </p:txBody>
      </p:sp>
      <p:sp>
        <p:nvSpPr>
          <p:cNvPr id="370" name="Google Shape;370;p74"/>
          <p:cNvSpPr txBox="1"/>
          <p:nvPr/>
        </p:nvSpPr>
        <p:spPr>
          <a:xfrm>
            <a:off x="4572000" y="2839500"/>
            <a:ext cx="3000000" cy="113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Inter"/>
                <a:ea typeface="Inter"/>
                <a:cs typeface="Inter"/>
                <a:sym typeface="Inter"/>
              </a:rPr>
              <a:t>Hacktiv8 Headquarter</a:t>
            </a:r>
            <a:endParaRPr b="1" i="0" sz="20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a:ea typeface="Inter"/>
                <a:cs typeface="Inter"/>
                <a:sym typeface="Inter"/>
              </a:rPr>
              <a:t>Menara BCA Lt. 8-10, Jakarta</a:t>
            </a:r>
            <a:endParaRPr b="0" i="0" sz="10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a:ea typeface="Inter"/>
                <a:cs typeface="Inter"/>
                <a:sym typeface="Inter"/>
              </a:rPr>
              <a:t>+62 21 629 93 64</a:t>
            </a:r>
            <a:endParaRPr b="0" i="0" sz="10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FFFFFF"/>
                </a:solidFill>
                <a:latin typeface="Inter"/>
                <a:ea typeface="Inter"/>
                <a:cs typeface="Inter"/>
                <a:sym typeface="Inter"/>
              </a:rPr>
              <a:t>www.hacktiv8.com</a:t>
            </a:r>
            <a:endParaRPr b="0" i="1" sz="1000" u="none" cap="none" strike="noStrike">
              <a:solidFill>
                <a:srgbClr val="000000"/>
              </a:solidFill>
              <a:latin typeface="Inter"/>
              <a:ea typeface="Inter"/>
              <a:cs typeface="Inter"/>
              <a:sym typeface="Inter"/>
            </a:endParaRPr>
          </a:p>
        </p:txBody>
      </p:sp>
      <p:sp>
        <p:nvSpPr>
          <p:cNvPr id="371" name="Google Shape;371;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2" name="Google Shape;372;p74"/>
          <p:cNvSpPr txBox="1"/>
          <p:nvPr/>
        </p:nvSpPr>
        <p:spPr>
          <a:xfrm>
            <a:off x="925850" y="2839500"/>
            <a:ext cx="2571900" cy="10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Work Sans"/>
                <a:ea typeface="Work Sans"/>
                <a:cs typeface="Work Sans"/>
                <a:sym typeface="Work Sans"/>
              </a:rPr>
              <a:t>Michael Sidharta</a:t>
            </a:r>
            <a:endParaRPr b="1" i="0" sz="2000" u="none" cap="none" strike="noStrike">
              <a:solidFill>
                <a:srgbClr val="FFFFF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Work Sans Medium"/>
                <a:ea typeface="Work Sans Medium"/>
                <a:cs typeface="Work Sans Medium"/>
                <a:sym typeface="Work Sans Medium"/>
              </a:rPr>
              <a:t>Managing Director</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Medium"/>
                <a:ea typeface="Inter Medium"/>
                <a:cs typeface="Inter Medium"/>
                <a:sym typeface="Inter Medium"/>
              </a:rPr>
              <a:t>0813 1234 1234</a:t>
            </a:r>
            <a:endParaRPr b="0"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rgbClr val="FF9900"/>
                </a:solidFill>
                <a:latin typeface="Inter Medium"/>
                <a:ea typeface="Inter Medium"/>
                <a:cs typeface="Inter Medium"/>
                <a:sym typeface="Inter Medium"/>
                <a:hlinkClick r:id="rId4">
                  <a:extLst>
                    <a:ext uri="{A12FA001-AC4F-418D-AE19-62706E023703}">
                      <ahyp:hlinkClr val="tx"/>
                    </a:ext>
                  </a:extLst>
                </a:hlinkClick>
              </a:rPr>
              <a:t>msidharta@hacktiv8.com</a:t>
            </a:r>
            <a:endParaRPr b="0" i="0" sz="1400" u="none" cap="none" strike="noStrike">
              <a:solidFill>
                <a:srgbClr val="FFFFFF"/>
              </a:solidFill>
              <a:latin typeface="Work Sans Medium"/>
              <a:ea typeface="Work Sans Medium"/>
              <a:cs typeface="Work Sans Medium"/>
              <a:sym typeface="Work Sans Medium"/>
            </a:endParaRPr>
          </a:p>
        </p:txBody>
      </p:sp>
      <p:pic>
        <p:nvPicPr>
          <p:cNvPr id="373" name="Google Shape;373;p74"/>
          <p:cNvPicPr preferRelativeResize="0"/>
          <p:nvPr/>
        </p:nvPicPr>
        <p:blipFill rotWithShape="1">
          <a:blip r:embed="rId5">
            <a:alphaModFix/>
          </a:blip>
          <a:srcRect b="0" l="0" r="0" t="0"/>
          <a:stretch/>
        </p:blipFill>
        <p:spPr>
          <a:xfrm>
            <a:off x="4654775" y="4399825"/>
            <a:ext cx="284713" cy="201168"/>
          </a:xfrm>
          <a:prstGeom prst="rect">
            <a:avLst/>
          </a:prstGeom>
          <a:noFill/>
          <a:ln>
            <a:noFill/>
          </a:ln>
        </p:spPr>
      </p:pic>
      <p:pic>
        <p:nvPicPr>
          <p:cNvPr id="374" name="Google Shape;374;p74"/>
          <p:cNvPicPr preferRelativeResize="0"/>
          <p:nvPr/>
        </p:nvPicPr>
        <p:blipFill rotWithShape="1">
          <a:blip r:embed="rId6">
            <a:alphaModFix/>
          </a:blip>
          <a:srcRect b="0" l="0" r="0" t="0"/>
          <a:stretch/>
        </p:blipFill>
        <p:spPr>
          <a:xfrm>
            <a:off x="6505899" y="4399825"/>
            <a:ext cx="198637" cy="201168"/>
          </a:xfrm>
          <a:prstGeom prst="rect">
            <a:avLst/>
          </a:prstGeom>
          <a:noFill/>
          <a:ln>
            <a:noFill/>
          </a:ln>
        </p:spPr>
      </p:pic>
      <p:pic>
        <p:nvPicPr>
          <p:cNvPr id="375" name="Google Shape;375;p74"/>
          <p:cNvPicPr preferRelativeResize="0"/>
          <p:nvPr/>
        </p:nvPicPr>
        <p:blipFill rotWithShape="1">
          <a:blip r:embed="rId7">
            <a:alphaModFix/>
          </a:blip>
          <a:srcRect b="0" l="0" r="0" t="0"/>
          <a:stretch/>
        </p:blipFill>
        <p:spPr>
          <a:xfrm>
            <a:off x="1028695" y="4399825"/>
            <a:ext cx="201948" cy="201168"/>
          </a:xfrm>
          <a:prstGeom prst="rect">
            <a:avLst/>
          </a:prstGeom>
          <a:noFill/>
          <a:ln>
            <a:noFill/>
          </a:ln>
        </p:spPr>
      </p:pic>
      <p:sp>
        <p:nvSpPr>
          <p:cNvPr id="376" name="Google Shape;376;p74"/>
          <p:cNvSpPr txBox="1"/>
          <p:nvPr/>
        </p:nvSpPr>
        <p:spPr>
          <a:xfrm>
            <a:off x="1230650"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Hacktiv8id</a:t>
            </a:r>
            <a:endParaRPr b="0" i="0" sz="900" u="none" cap="none" strike="noStrike">
              <a:solidFill>
                <a:srgbClr val="000000"/>
              </a:solidFill>
              <a:latin typeface="Arial"/>
              <a:ea typeface="Arial"/>
              <a:cs typeface="Arial"/>
              <a:sym typeface="Arial"/>
            </a:endParaRPr>
          </a:p>
        </p:txBody>
      </p:sp>
      <p:sp>
        <p:nvSpPr>
          <p:cNvPr id="377" name="Google Shape;377;p74"/>
          <p:cNvSpPr txBox="1"/>
          <p:nvPr/>
        </p:nvSpPr>
        <p:spPr>
          <a:xfrm>
            <a:off x="3088375"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Hacktiv8id</a:t>
            </a:r>
            <a:endParaRPr b="0" i="0" sz="900" u="none" cap="none" strike="noStrike">
              <a:solidFill>
                <a:srgbClr val="000000"/>
              </a:solidFill>
              <a:latin typeface="Arial"/>
              <a:ea typeface="Arial"/>
              <a:cs typeface="Arial"/>
              <a:sym typeface="Arial"/>
            </a:endParaRPr>
          </a:p>
        </p:txBody>
      </p:sp>
      <p:sp>
        <p:nvSpPr>
          <p:cNvPr id="378" name="Google Shape;378;p74"/>
          <p:cNvSpPr txBox="1"/>
          <p:nvPr/>
        </p:nvSpPr>
        <p:spPr>
          <a:xfrm>
            <a:off x="4946100"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a:t>
            </a:r>
            <a:endParaRPr b="0" i="0" sz="900" u="none" cap="none" strike="noStrike">
              <a:solidFill>
                <a:srgbClr val="000000"/>
              </a:solidFill>
              <a:latin typeface="Arial"/>
              <a:ea typeface="Arial"/>
              <a:cs typeface="Arial"/>
              <a:sym typeface="Arial"/>
            </a:endParaRPr>
          </a:p>
        </p:txBody>
      </p:sp>
      <p:sp>
        <p:nvSpPr>
          <p:cNvPr id="379" name="Google Shape;379;p74"/>
          <p:cNvSpPr txBox="1"/>
          <p:nvPr/>
        </p:nvSpPr>
        <p:spPr>
          <a:xfrm>
            <a:off x="6704525" y="4338875"/>
            <a:ext cx="1423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 Indonesia</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5" name="Google Shape;385;p75"/>
          <p:cNvSpPr txBox="1"/>
          <p:nvPr/>
        </p:nvSpPr>
        <p:spPr>
          <a:xfrm>
            <a:off x="763050" y="1576950"/>
            <a:ext cx="6753300" cy="1580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3500"/>
              <a:buFont typeface="Arial"/>
              <a:buNone/>
            </a:pPr>
            <a:r>
              <a:rPr lang="en" sz="3500">
                <a:solidFill>
                  <a:srgbClr val="F06634"/>
                </a:solidFill>
                <a:latin typeface="Work Sans ExtraBold"/>
                <a:ea typeface="Work Sans ExtraBold"/>
                <a:cs typeface="Work Sans ExtraBold"/>
                <a:sym typeface="Work Sans ExtraBold"/>
              </a:rPr>
              <a:t>Comparison of SAW</a:t>
            </a:r>
            <a:r>
              <a:rPr lang="en" sz="3500">
                <a:solidFill>
                  <a:srgbClr val="F06634"/>
                </a:solidFill>
                <a:latin typeface="Work Sans ExtraBold"/>
                <a:ea typeface="Work Sans ExtraBold"/>
                <a:cs typeface="Work Sans ExtraBold"/>
                <a:sym typeface="Work Sans ExtraBold"/>
              </a:rPr>
              <a:t> </a:t>
            </a:r>
            <a:r>
              <a:rPr lang="en" sz="3500">
                <a:solidFill>
                  <a:srgbClr val="F06634"/>
                </a:solidFill>
                <a:latin typeface="Work Sans ExtraBold"/>
                <a:ea typeface="Work Sans ExtraBold"/>
                <a:cs typeface="Work Sans ExtraBold"/>
                <a:sym typeface="Work Sans ExtraBold"/>
              </a:rPr>
              <a:t>and TOPSIS Method to Determine Road Handling Priority</a:t>
            </a:r>
            <a:endParaRPr b="0" i="0" sz="3500" u="none" cap="none" strike="noStrike">
              <a:solidFill>
                <a:srgbClr val="F06634"/>
              </a:solidFill>
              <a:latin typeface="Work Sans ExtraBold"/>
              <a:ea typeface="Work Sans ExtraBold"/>
              <a:cs typeface="Work Sans ExtraBold"/>
              <a:sym typeface="Work Sans ExtraBold"/>
            </a:endParaRPr>
          </a:p>
        </p:txBody>
      </p:sp>
      <p:sp>
        <p:nvSpPr>
          <p:cNvPr id="386" name="Google Shape;386;p75"/>
          <p:cNvSpPr txBox="1"/>
          <p:nvPr/>
        </p:nvSpPr>
        <p:spPr>
          <a:xfrm>
            <a:off x="763050" y="3157225"/>
            <a:ext cx="6753300" cy="531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500"/>
              <a:buFont typeface="Arial"/>
              <a:buNone/>
            </a:pPr>
            <a:r>
              <a:rPr lang="en" sz="1500">
                <a:solidFill>
                  <a:schemeClr val="dk2"/>
                </a:solidFill>
                <a:latin typeface="Work Sans Medium"/>
                <a:ea typeface="Work Sans Medium"/>
                <a:cs typeface="Work Sans Medium"/>
                <a:sym typeface="Work Sans Medium"/>
              </a:rPr>
              <a:t>Raka Ardhi Prakoso - </a:t>
            </a:r>
            <a:r>
              <a:rPr b="1" lang="en" sz="1500">
                <a:solidFill>
                  <a:schemeClr val="dk2"/>
                </a:solidFill>
                <a:latin typeface="Work Sans"/>
                <a:ea typeface="Work Sans"/>
                <a:cs typeface="Work Sans"/>
                <a:sym typeface="Work Sans"/>
              </a:rPr>
              <a:t>Template Usage Example</a:t>
            </a:r>
            <a:endParaRPr b="1" i="0" sz="1500" u="none" cap="none" strike="noStrike">
              <a:solidFill>
                <a:schemeClr val="dk2"/>
              </a:solidFill>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2" name="Google Shape;392;p76"/>
          <p:cNvSpPr txBox="1"/>
          <p:nvPr/>
        </p:nvSpPr>
        <p:spPr>
          <a:xfrm>
            <a:off x="4767750" y="120985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06634"/>
                </a:solidFill>
                <a:latin typeface="Inter"/>
                <a:ea typeface="Inter"/>
                <a:cs typeface="Inter"/>
                <a:sym typeface="Inter"/>
              </a:rPr>
              <a:t>Comparison of SAW and TOPSIS</a:t>
            </a:r>
            <a:endParaRPr b="1" i="0" sz="1500" u="none" cap="none" strike="noStrike">
              <a:solidFill>
                <a:srgbClr val="F06634"/>
              </a:solidFill>
              <a:latin typeface="Inter"/>
              <a:ea typeface="Inter"/>
              <a:cs typeface="Inter"/>
              <a:sym typeface="Inter"/>
            </a:endParaRPr>
          </a:p>
        </p:txBody>
      </p:sp>
      <p:sp>
        <p:nvSpPr>
          <p:cNvPr id="393" name="Google Shape;393;p76"/>
          <p:cNvSpPr txBox="1"/>
          <p:nvPr/>
        </p:nvSpPr>
        <p:spPr>
          <a:xfrm>
            <a:off x="4767750" y="1490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D3D70"/>
                </a:solidFill>
                <a:latin typeface="Work Sans ExtraBold"/>
                <a:ea typeface="Work Sans ExtraBold"/>
                <a:cs typeface="Work Sans ExtraBold"/>
                <a:sym typeface="Work Sans ExtraBold"/>
              </a:rPr>
              <a:t>Project Backgrounds</a:t>
            </a:r>
            <a:endParaRPr b="0" i="0" sz="2300" u="none" cap="none" strike="noStrike">
              <a:solidFill>
                <a:srgbClr val="1D3D70"/>
              </a:solidFill>
              <a:latin typeface="Work Sans ExtraBold"/>
              <a:ea typeface="Work Sans ExtraBold"/>
              <a:cs typeface="Work Sans ExtraBold"/>
              <a:sym typeface="Work Sans ExtraBold"/>
            </a:endParaRPr>
          </a:p>
        </p:txBody>
      </p:sp>
      <p:sp>
        <p:nvSpPr>
          <p:cNvPr id="394" name="Google Shape;394;p76"/>
          <p:cNvSpPr txBox="1"/>
          <p:nvPr/>
        </p:nvSpPr>
        <p:spPr>
          <a:xfrm>
            <a:off x="4767750" y="1985200"/>
            <a:ext cx="3704700" cy="19800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Explain the problem that you want to solve. </a:t>
            </a:r>
            <a:r>
              <a:rPr b="1" lang="en" sz="1000">
                <a:solidFill>
                  <a:srgbClr val="434343"/>
                </a:solidFill>
                <a:latin typeface="Inter"/>
                <a:ea typeface="Inter"/>
                <a:cs typeface="Inter"/>
                <a:sym typeface="Inter"/>
              </a:rPr>
              <a:t>Please don’t use your feelings to validate the problem.</a:t>
            </a:r>
            <a:r>
              <a:rPr lang="en" sz="1000">
                <a:solidFill>
                  <a:srgbClr val="434343"/>
                </a:solidFill>
                <a:latin typeface="Inter"/>
                <a:ea typeface="Inter"/>
                <a:cs typeface="Inter"/>
                <a:sym typeface="Inter"/>
              </a:rPr>
              <a:t> Do some research first. Find an academic research, official survey, accountable statement, etc.</a:t>
            </a:r>
            <a:endParaRPr sz="1000">
              <a:solidFill>
                <a:srgbClr val="434343"/>
              </a:solidFill>
              <a:latin typeface="Inter"/>
              <a:ea typeface="Inter"/>
              <a:cs typeface="Inter"/>
              <a:sym typeface="Inter"/>
            </a:endParaRPr>
          </a:p>
        </p:txBody>
      </p:sp>
      <p:pic>
        <p:nvPicPr>
          <p:cNvPr id="395" name="Google Shape;395;p76" title="Points scored"/>
          <p:cNvPicPr preferRelativeResize="0"/>
          <p:nvPr/>
        </p:nvPicPr>
        <p:blipFill rotWithShape="1">
          <a:blip r:embed="rId3">
            <a:alphaModFix/>
          </a:blip>
          <a:srcRect b="0" l="0" r="0" t="0"/>
          <a:stretch/>
        </p:blipFill>
        <p:spPr>
          <a:xfrm>
            <a:off x="615550" y="870501"/>
            <a:ext cx="3632525" cy="33449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7"/>
          <p:cNvSpPr txBox="1"/>
          <p:nvPr/>
        </p:nvSpPr>
        <p:spPr>
          <a:xfrm>
            <a:off x="700050" y="120985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a:solidFill>
                  <a:srgbClr val="F06634"/>
                </a:solidFill>
                <a:latin typeface="Inter"/>
                <a:ea typeface="Inter"/>
                <a:cs typeface="Inter"/>
                <a:sym typeface="Inter"/>
              </a:rPr>
              <a:t>Comparison of SAW and TOPSIS Method to Determine Road Handling Priority</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500"/>
              <a:buFont typeface="Arial"/>
              <a:buNone/>
            </a:pPr>
            <a:r>
              <a:t/>
            </a:r>
            <a:endParaRPr b="1">
              <a:solidFill>
                <a:srgbClr val="F06634"/>
              </a:solidFill>
              <a:latin typeface="Inter"/>
              <a:ea typeface="Inter"/>
              <a:cs typeface="Inter"/>
              <a:sym typeface="Inter"/>
            </a:endParaRPr>
          </a:p>
        </p:txBody>
      </p:sp>
      <p:sp>
        <p:nvSpPr>
          <p:cNvPr id="401" name="Google Shape;401;p77"/>
          <p:cNvSpPr txBox="1"/>
          <p:nvPr/>
        </p:nvSpPr>
        <p:spPr>
          <a:xfrm>
            <a:off x="700050" y="149050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Objective</a:t>
            </a:r>
            <a:endParaRPr sz="2300">
              <a:solidFill>
                <a:srgbClr val="1D3D70"/>
              </a:solidFill>
              <a:latin typeface="Work Sans ExtraBold"/>
              <a:ea typeface="Work Sans ExtraBold"/>
              <a:cs typeface="Work Sans ExtraBold"/>
              <a:sym typeface="Work Sans ExtraBold"/>
            </a:endParaRPr>
          </a:p>
        </p:txBody>
      </p:sp>
      <p:sp>
        <p:nvSpPr>
          <p:cNvPr id="402" name="Google Shape;402;p77"/>
          <p:cNvSpPr txBox="1"/>
          <p:nvPr/>
        </p:nvSpPr>
        <p:spPr>
          <a:xfrm>
            <a:off x="700050" y="1985200"/>
            <a:ext cx="7772400" cy="19800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The purpose of this study was to </a:t>
            </a:r>
            <a:r>
              <a:rPr b="1" lang="en" sz="1000">
                <a:solidFill>
                  <a:srgbClr val="434343"/>
                </a:solidFill>
                <a:latin typeface="Inter"/>
                <a:ea typeface="Inter"/>
                <a:cs typeface="Inter"/>
                <a:sym typeface="Inter"/>
              </a:rPr>
              <a:t>compare the performance</a:t>
            </a:r>
            <a:r>
              <a:rPr lang="en" sz="1000">
                <a:solidFill>
                  <a:srgbClr val="434343"/>
                </a:solidFill>
                <a:latin typeface="Inter"/>
                <a:ea typeface="Inter"/>
                <a:cs typeface="Inter"/>
                <a:sym typeface="Inter"/>
              </a:rPr>
              <a:t> results of </a:t>
            </a:r>
            <a:r>
              <a:rPr b="1" lang="en" sz="1000">
                <a:solidFill>
                  <a:srgbClr val="434343"/>
                </a:solidFill>
                <a:latin typeface="Inter"/>
                <a:ea typeface="Inter"/>
                <a:cs typeface="Inter"/>
                <a:sym typeface="Inter"/>
              </a:rPr>
              <a:t>SAW </a:t>
            </a:r>
            <a:r>
              <a:rPr lang="en" sz="1000">
                <a:solidFill>
                  <a:srgbClr val="434343"/>
                </a:solidFill>
                <a:latin typeface="Inter"/>
                <a:ea typeface="Inter"/>
                <a:cs typeface="Inter"/>
                <a:sym typeface="Inter"/>
              </a:rPr>
              <a:t>and </a:t>
            </a:r>
            <a:r>
              <a:rPr b="1" lang="en" sz="1000">
                <a:solidFill>
                  <a:srgbClr val="434343"/>
                </a:solidFill>
                <a:latin typeface="Inter"/>
                <a:ea typeface="Inter"/>
                <a:cs typeface="Inter"/>
                <a:sym typeface="Inter"/>
              </a:rPr>
              <a:t>TOPSIS </a:t>
            </a:r>
            <a:r>
              <a:rPr lang="en" sz="1000">
                <a:solidFill>
                  <a:srgbClr val="434343"/>
                </a:solidFill>
                <a:latin typeface="Inter"/>
                <a:ea typeface="Inter"/>
                <a:cs typeface="Inter"/>
                <a:sym typeface="Inter"/>
              </a:rPr>
              <a:t>method to determining road improvement/handling priority and to know which method is </a:t>
            </a:r>
            <a:r>
              <a:rPr b="1" lang="en" sz="1000">
                <a:solidFill>
                  <a:srgbClr val="434343"/>
                </a:solidFill>
                <a:latin typeface="Inter"/>
                <a:ea typeface="Inter"/>
                <a:cs typeface="Inter"/>
                <a:sym typeface="Inter"/>
              </a:rPr>
              <a:t>faster </a:t>
            </a:r>
            <a:r>
              <a:rPr lang="en" sz="1000">
                <a:solidFill>
                  <a:srgbClr val="434343"/>
                </a:solidFill>
                <a:latin typeface="Inter"/>
                <a:ea typeface="Inter"/>
                <a:cs typeface="Inter"/>
                <a:sym typeface="Inter"/>
              </a:rPr>
              <a:t>to solve the problem of road handling priority.</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The results showed the first test, both of first alternative method obtaining the same results, but in the second testing and so on to show the different priority. </a:t>
            </a:r>
            <a:r>
              <a:rPr b="1" lang="en" sz="1000">
                <a:solidFill>
                  <a:srgbClr val="434343"/>
                </a:solidFill>
                <a:latin typeface="Inter"/>
                <a:ea typeface="Inter"/>
                <a:cs typeface="Inter"/>
                <a:sym typeface="Inter"/>
              </a:rPr>
              <a:t>TOPSIS method is faster</a:t>
            </a:r>
            <a:r>
              <a:rPr lang="en" sz="1000">
                <a:solidFill>
                  <a:srgbClr val="434343"/>
                </a:solidFill>
                <a:latin typeface="Inter"/>
                <a:ea typeface="Inter"/>
                <a:cs typeface="Inter"/>
                <a:sym typeface="Inter"/>
              </a:rPr>
              <a:t> in data processing that obtain results of 110.5 ms while the SAW method get the results of 116.5 ms in the measurement of the response speed of the algorithm.</a:t>
            </a:r>
            <a:endParaRPr b="0" i="0" sz="1000" u="none" cap="none" strike="noStrike">
              <a:solidFill>
                <a:srgbClr val="434343"/>
              </a:solidFill>
              <a:latin typeface="Inter"/>
              <a:ea typeface="Inter"/>
              <a:cs typeface="Inter"/>
              <a:sym typeface="Inter"/>
            </a:endParaRPr>
          </a:p>
        </p:txBody>
      </p:sp>
      <p:sp>
        <p:nvSpPr>
          <p:cNvPr id="403" name="Google Shape;403;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8"/>
          <p:cNvSpPr/>
          <p:nvPr/>
        </p:nvSpPr>
        <p:spPr>
          <a:xfrm>
            <a:off x="6413275" y="2095400"/>
            <a:ext cx="1368900" cy="8961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8"/>
          <p:cNvSpPr/>
          <p:nvPr/>
        </p:nvSpPr>
        <p:spPr>
          <a:xfrm>
            <a:off x="4461588" y="2857500"/>
            <a:ext cx="1368900" cy="896100"/>
          </a:xfrm>
          <a:prstGeom prst="rect">
            <a:avLst/>
          </a:prstGeom>
          <a:solidFill>
            <a:srgbClr val="FFF5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78"/>
          <p:cNvSpPr/>
          <p:nvPr/>
        </p:nvSpPr>
        <p:spPr>
          <a:xfrm>
            <a:off x="2509900" y="2095400"/>
            <a:ext cx="1368900" cy="896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78"/>
          <p:cNvSpPr/>
          <p:nvPr/>
        </p:nvSpPr>
        <p:spPr>
          <a:xfrm>
            <a:off x="564450" y="2857500"/>
            <a:ext cx="1368900" cy="896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78"/>
          <p:cNvSpPr txBox="1"/>
          <p:nvPr/>
        </p:nvSpPr>
        <p:spPr>
          <a:xfrm>
            <a:off x="6413275" y="2140725"/>
            <a:ext cx="14538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F06634"/>
                </a:solidFill>
                <a:latin typeface="Inter"/>
                <a:ea typeface="Inter"/>
                <a:cs typeface="Inter"/>
                <a:sym typeface="Inter"/>
              </a:rPr>
              <a:t>Phase 3</a:t>
            </a:r>
            <a:endParaRPr b="1" i="0" sz="10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1" lang="en" sz="700" u="none" cap="none" strike="noStrike">
                <a:solidFill>
                  <a:srgbClr val="F06634"/>
                </a:solidFill>
                <a:latin typeface="Inter"/>
                <a:ea typeface="Inter"/>
                <a:cs typeface="Inter"/>
                <a:sym typeface="Inter"/>
              </a:rPr>
              <a:t>4 weeks online/offline</a:t>
            </a:r>
            <a:endParaRPr b="0" i="1" sz="7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1" lang="en" sz="700" u="none" cap="none" strike="noStrike">
                <a:solidFill>
                  <a:srgbClr val="F06634"/>
                </a:solidFill>
                <a:latin typeface="Inter"/>
                <a:ea typeface="Inter"/>
                <a:cs typeface="Inter"/>
                <a:sym typeface="Inter"/>
              </a:rPr>
              <a:t>66 hours / week</a:t>
            </a:r>
            <a:endParaRPr b="1" i="0" sz="1000" u="none" cap="none" strike="noStrike">
              <a:solidFill>
                <a:srgbClr val="F06634"/>
              </a:solidFill>
              <a:latin typeface="Inter"/>
              <a:ea typeface="Inter"/>
              <a:cs typeface="Inter"/>
              <a:sym typeface="Inter"/>
            </a:endParaRPr>
          </a:p>
        </p:txBody>
      </p:sp>
      <p:sp>
        <p:nvSpPr>
          <p:cNvPr id="413" name="Google Shape;413;p78"/>
          <p:cNvSpPr txBox="1"/>
          <p:nvPr/>
        </p:nvSpPr>
        <p:spPr>
          <a:xfrm>
            <a:off x="6413275" y="3078500"/>
            <a:ext cx="2088600" cy="1085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 sz="1000" u="none" cap="none" strike="noStrike">
                <a:solidFill>
                  <a:srgbClr val="F06634"/>
                </a:solidFill>
                <a:latin typeface="Inter"/>
                <a:ea typeface="Inter"/>
                <a:cs typeface="Inter"/>
                <a:sym typeface="Inter"/>
              </a:rPr>
              <a:t>Maximize Programming Skills</a:t>
            </a:r>
            <a:endParaRPr b="1" i="0" sz="800" u="none" cap="none" strike="noStrike">
              <a:solidFill>
                <a:srgbClr val="F06634"/>
              </a:solidFill>
              <a:latin typeface="Inter"/>
              <a:ea typeface="Inter"/>
              <a:cs typeface="Inter"/>
              <a:sym typeface="Inter"/>
            </a:endParaRPr>
          </a:p>
          <a:p>
            <a:pPr indent="0" lvl="0" marL="0" marR="0" rtl="0" algn="just">
              <a:lnSpc>
                <a:spcPct val="100000"/>
              </a:lnSpc>
              <a:spcBef>
                <a:spcPts val="0"/>
              </a:spcBef>
              <a:spcAft>
                <a:spcPts val="0"/>
              </a:spcAft>
              <a:buClr>
                <a:schemeClr val="dk1"/>
              </a:buClr>
              <a:buSzPts val="1100"/>
              <a:buFont typeface="Arial"/>
              <a:buNone/>
            </a:pPr>
            <a:r>
              <a:t/>
            </a:r>
            <a:endParaRPr b="1" i="0" sz="400" u="none" cap="none" strike="noStrike">
              <a:solidFill>
                <a:schemeClr val="dk1"/>
              </a:solidFill>
              <a:latin typeface="Inter"/>
              <a:ea typeface="Inter"/>
              <a:cs typeface="Inter"/>
              <a:sym typeface="Inter"/>
            </a:endParaRPr>
          </a:p>
          <a:p>
            <a:pPr indent="0" lvl="0" marL="0" marR="0" rtl="0" algn="just">
              <a:lnSpc>
                <a:spcPct val="100000"/>
              </a:lnSpc>
              <a:spcBef>
                <a:spcPts val="0"/>
              </a:spcBef>
              <a:spcAft>
                <a:spcPts val="1600"/>
              </a:spcAft>
              <a:buClr>
                <a:schemeClr val="dk1"/>
              </a:buClr>
              <a:buSzPts val="1100"/>
              <a:buFont typeface="Arial"/>
              <a:buNone/>
            </a:pPr>
            <a:r>
              <a:rPr lang="en" sz="700">
                <a:solidFill>
                  <a:srgbClr val="666666"/>
                </a:solidFill>
                <a:latin typeface="Inter"/>
                <a:ea typeface="Inter"/>
                <a:cs typeface="Inter"/>
                <a:sym typeface="Inter"/>
              </a:rPr>
              <a:t>Timeline from brainstorming to release the project. Furthermore, explain technology stack you  used  such  as  modeling  (TensorFlow,  Scikit-Learn),  deployment  (Heroku),  project management (JIRA, Trello), database (MySQL, MongoDB), etc</a:t>
            </a:r>
            <a:endParaRPr b="1" i="0" sz="800" u="none" cap="none" strike="noStrike">
              <a:solidFill>
                <a:srgbClr val="000000"/>
              </a:solidFill>
              <a:latin typeface="Inter"/>
              <a:ea typeface="Inter"/>
              <a:cs typeface="Inter"/>
              <a:sym typeface="Inter"/>
            </a:endParaRPr>
          </a:p>
        </p:txBody>
      </p:sp>
      <p:sp>
        <p:nvSpPr>
          <p:cNvPr id="414" name="Google Shape;414;p78"/>
          <p:cNvSpPr txBox="1"/>
          <p:nvPr/>
        </p:nvSpPr>
        <p:spPr>
          <a:xfrm>
            <a:off x="4468300" y="3078501"/>
            <a:ext cx="1724400" cy="60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FFAB40"/>
                </a:solidFill>
                <a:latin typeface="Inter"/>
                <a:ea typeface="Inter"/>
                <a:cs typeface="Inter"/>
                <a:sym typeface="Inter"/>
              </a:rPr>
              <a:t>Phase 2</a:t>
            </a:r>
            <a:endParaRPr b="1" i="0" sz="10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1" lang="en" sz="700" u="none" cap="none" strike="noStrike">
                <a:solidFill>
                  <a:srgbClr val="FFAB40"/>
                </a:solidFill>
                <a:latin typeface="Inter"/>
                <a:ea typeface="Inter"/>
                <a:cs typeface="Inter"/>
                <a:sym typeface="Inter"/>
              </a:rPr>
              <a:t>4 weeks online/offline</a:t>
            </a:r>
            <a:endParaRPr b="0" i="1" sz="7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1" lang="en" sz="700" u="none" cap="none" strike="noStrike">
                <a:solidFill>
                  <a:srgbClr val="FFAB40"/>
                </a:solidFill>
                <a:latin typeface="Inter"/>
                <a:ea typeface="Inter"/>
                <a:cs typeface="Inter"/>
                <a:sym typeface="Inter"/>
              </a:rPr>
              <a:t>66 hours / week</a:t>
            </a:r>
            <a:endParaRPr b="1" i="0" sz="1000" u="none" cap="none" strike="noStrike">
              <a:solidFill>
                <a:srgbClr val="FFAB40"/>
              </a:solidFill>
              <a:latin typeface="Inter"/>
              <a:ea typeface="Inter"/>
              <a:cs typeface="Inter"/>
              <a:sym typeface="Inter"/>
            </a:endParaRPr>
          </a:p>
        </p:txBody>
      </p:sp>
      <p:sp>
        <p:nvSpPr>
          <p:cNvPr id="415" name="Google Shape;415;p78"/>
          <p:cNvSpPr txBox="1"/>
          <p:nvPr/>
        </p:nvSpPr>
        <p:spPr>
          <a:xfrm>
            <a:off x="551500" y="538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Timeline</a:t>
            </a:r>
            <a:endParaRPr b="0" i="0" sz="2300" u="none" cap="none" strike="noStrike">
              <a:solidFill>
                <a:srgbClr val="1C4587"/>
              </a:solidFill>
              <a:latin typeface="Work Sans ExtraBold"/>
              <a:ea typeface="Work Sans ExtraBold"/>
              <a:cs typeface="Work Sans ExtraBold"/>
              <a:sym typeface="Work Sans ExtraBold"/>
            </a:endParaRPr>
          </a:p>
        </p:txBody>
      </p:sp>
      <p:sp>
        <p:nvSpPr>
          <p:cNvPr id="416" name="Google Shape;416;p78"/>
          <p:cNvSpPr txBox="1"/>
          <p:nvPr/>
        </p:nvSpPr>
        <p:spPr>
          <a:xfrm>
            <a:off x="564450" y="4109300"/>
            <a:ext cx="3789900" cy="4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i="1" lang="en" sz="900">
                <a:solidFill>
                  <a:srgbClr val="666666"/>
                </a:solidFill>
                <a:latin typeface="Avenir"/>
                <a:ea typeface="Avenir"/>
                <a:cs typeface="Avenir"/>
                <a:sym typeface="Avenir"/>
              </a:rPr>
              <a:t>Timeline from brainstorming to release the project.</a:t>
            </a:r>
            <a:endParaRPr b="0" i="1" sz="900" u="none" cap="none" strike="noStrike">
              <a:solidFill>
                <a:srgbClr val="666666"/>
              </a:solidFill>
              <a:latin typeface="Avenir"/>
              <a:ea typeface="Avenir"/>
              <a:cs typeface="Avenir"/>
              <a:sym typeface="Avenir"/>
            </a:endParaRPr>
          </a:p>
        </p:txBody>
      </p:sp>
      <p:sp>
        <p:nvSpPr>
          <p:cNvPr id="417" name="Google Shape;417;p78"/>
          <p:cNvSpPr/>
          <p:nvPr/>
        </p:nvSpPr>
        <p:spPr>
          <a:xfrm>
            <a:off x="4454875" y="2858001"/>
            <a:ext cx="1958400" cy="133500"/>
          </a:xfrm>
          <a:prstGeom prst="rect">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8"/>
          <p:cNvSpPr txBox="1"/>
          <p:nvPr/>
        </p:nvSpPr>
        <p:spPr>
          <a:xfrm>
            <a:off x="4468300" y="1549688"/>
            <a:ext cx="1881900" cy="12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FFAB40"/>
                </a:solidFill>
                <a:latin typeface="Inter"/>
                <a:ea typeface="Inter"/>
                <a:cs typeface="Inter"/>
                <a:sym typeface="Inter"/>
              </a:rPr>
              <a:t>Beauty in Web Development</a:t>
            </a:r>
            <a:endParaRPr b="1" i="0" sz="800" u="none" cap="none" strike="noStrike">
              <a:solidFill>
                <a:srgbClr val="FFAB40"/>
              </a:solidFill>
              <a:latin typeface="Inter"/>
              <a:ea typeface="Inter"/>
              <a:cs typeface="Inter"/>
              <a:sym typeface="Inter"/>
            </a:endParaRPr>
          </a:p>
          <a:p>
            <a:pPr indent="0" lvl="0" marL="0" marR="0" rtl="0" algn="just">
              <a:lnSpc>
                <a:spcPct val="100000"/>
              </a:lnSpc>
              <a:spcBef>
                <a:spcPts val="0"/>
              </a:spcBef>
              <a:spcAft>
                <a:spcPts val="0"/>
              </a:spcAft>
              <a:buClr>
                <a:schemeClr val="dk1"/>
              </a:buClr>
              <a:buSzPts val="1100"/>
              <a:buFont typeface="Arial"/>
              <a:buNone/>
            </a:pPr>
            <a:r>
              <a:t/>
            </a:r>
            <a:endParaRPr b="1" i="0" sz="400" u="none" cap="none" strike="noStrike">
              <a:solidFill>
                <a:srgbClr val="E69138"/>
              </a:solidFill>
              <a:latin typeface="Inter"/>
              <a:ea typeface="Inter"/>
              <a:cs typeface="Inter"/>
              <a:sym typeface="Inter"/>
            </a:endParaRPr>
          </a:p>
          <a:p>
            <a:pPr indent="0" lvl="0" marL="0" marR="0" rtl="0" algn="just">
              <a:lnSpc>
                <a:spcPct val="100000"/>
              </a:lnSpc>
              <a:spcBef>
                <a:spcPts val="0"/>
              </a:spcBef>
              <a:spcAft>
                <a:spcPts val="1600"/>
              </a:spcAft>
              <a:buClr>
                <a:schemeClr val="dk1"/>
              </a:buClr>
              <a:buSzPts val="1100"/>
              <a:buFont typeface="Arial"/>
              <a:buNone/>
            </a:pPr>
            <a:r>
              <a:rPr lang="en" sz="700">
                <a:solidFill>
                  <a:srgbClr val="666666"/>
                </a:solidFill>
                <a:latin typeface="Inter"/>
                <a:ea typeface="Inter"/>
                <a:cs typeface="Inter"/>
                <a:sym typeface="Inter"/>
              </a:rPr>
              <a:t>Timeline from brainstorming to release the project. Furthermore, explain technology stack you  used  such  as  modeling  (TensorFlow,  Scikit-Learn),  deployment  (Heroku),  project management (JIRA, Trello), database (MySQL, MongoDB), etc</a:t>
            </a:r>
            <a:endParaRPr b="1" i="0" sz="800" u="none" cap="none" strike="noStrike">
              <a:solidFill>
                <a:srgbClr val="666666"/>
              </a:solidFill>
              <a:latin typeface="Inter"/>
              <a:ea typeface="Inter"/>
              <a:cs typeface="Inter"/>
              <a:sym typeface="Inter"/>
            </a:endParaRPr>
          </a:p>
        </p:txBody>
      </p:sp>
      <p:sp>
        <p:nvSpPr>
          <p:cNvPr id="419" name="Google Shape;419;p78"/>
          <p:cNvSpPr/>
          <p:nvPr/>
        </p:nvSpPr>
        <p:spPr>
          <a:xfrm>
            <a:off x="6413275" y="2858000"/>
            <a:ext cx="1958400" cy="133500"/>
          </a:xfrm>
          <a:prstGeom prst="rect">
            <a:avLst/>
          </a:prstGeom>
          <a:solidFill>
            <a:srgbClr val="F066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8"/>
          <p:cNvSpPr/>
          <p:nvPr/>
        </p:nvSpPr>
        <p:spPr>
          <a:xfrm>
            <a:off x="551500" y="2858001"/>
            <a:ext cx="1958400" cy="133500"/>
          </a:xfrm>
          <a:prstGeom prst="rect">
            <a:avLst/>
          </a:prstGeom>
          <a:solidFill>
            <a:srgbClr val="1D3D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78"/>
          <p:cNvSpPr txBox="1"/>
          <p:nvPr/>
        </p:nvSpPr>
        <p:spPr>
          <a:xfrm>
            <a:off x="551500" y="3078501"/>
            <a:ext cx="1660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1D3D70"/>
                </a:solidFill>
                <a:latin typeface="Inter"/>
                <a:ea typeface="Inter"/>
                <a:cs typeface="Inter"/>
                <a:sym typeface="Inter"/>
              </a:rPr>
              <a:t>Phase 0</a:t>
            </a:r>
            <a:endParaRPr b="1" i="0" sz="10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400"/>
              <a:buFont typeface="Arial"/>
              <a:buNone/>
            </a:pPr>
            <a:r>
              <a:t/>
            </a:r>
            <a:endParaRPr b="1" i="0" sz="4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1D3D70"/>
                </a:solidFill>
                <a:latin typeface="Inter"/>
                <a:ea typeface="Inter"/>
                <a:cs typeface="Inter"/>
                <a:sym typeface="Inter"/>
              </a:rPr>
              <a:t>4 weeks online/offline</a:t>
            </a:r>
            <a:endParaRPr b="0" i="1" sz="7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1D3D70"/>
                </a:solidFill>
                <a:latin typeface="Inter"/>
                <a:ea typeface="Inter"/>
                <a:cs typeface="Inter"/>
                <a:sym typeface="Inter"/>
              </a:rPr>
              <a:t>66 hours / week</a:t>
            </a:r>
            <a:endParaRPr b="0" i="1" sz="7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000000"/>
              </a:solidFill>
              <a:latin typeface="Inter"/>
              <a:ea typeface="Inter"/>
              <a:cs typeface="Inter"/>
              <a:sym typeface="Inter"/>
            </a:endParaRPr>
          </a:p>
          <a:p>
            <a:pPr indent="0" lvl="0" marL="0" marR="0" rtl="0" algn="l">
              <a:lnSpc>
                <a:spcPct val="100000"/>
              </a:lnSpc>
              <a:spcBef>
                <a:spcPts val="1600"/>
              </a:spcBef>
              <a:spcAft>
                <a:spcPts val="1600"/>
              </a:spcAft>
              <a:buClr>
                <a:srgbClr val="000000"/>
              </a:buClr>
              <a:buSzPts val="1200"/>
              <a:buFont typeface="Arial"/>
              <a:buNone/>
            </a:pPr>
            <a:r>
              <a:t/>
            </a:r>
            <a:endParaRPr b="0" i="0" sz="1200" u="none" cap="none" strike="noStrike">
              <a:solidFill>
                <a:srgbClr val="000000"/>
              </a:solidFill>
              <a:latin typeface="Inter"/>
              <a:ea typeface="Inter"/>
              <a:cs typeface="Inter"/>
              <a:sym typeface="Inter"/>
            </a:endParaRPr>
          </a:p>
        </p:txBody>
      </p:sp>
      <p:sp>
        <p:nvSpPr>
          <p:cNvPr id="422" name="Google Shape;422;p78"/>
          <p:cNvSpPr txBox="1"/>
          <p:nvPr/>
        </p:nvSpPr>
        <p:spPr>
          <a:xfrm>
            <a:off x="551500" y="1549688"/>
            <a:ext cx="17835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1D3D70"/>
                </a:solidFill>
                <a:latin typeface="Inter"/>
                <a:ea typeface="Inter"/>
                <a:cs typeface="Inter"/>
                <a:sym typeface="Inter"/>
              </a:rPr>
              <a:t>Learn The Basic of Programming</a:t>
            </a:r>
            <a:endParaRPr b="1" i="0" sz="800" u="none" cap="none" strike="noStrike">
              <a:solidFill>
                <a:srgbClr val="1D3D70"/>
              </a:solidFill>
              <a:latin typeface="Inter"/>
              <a:ea typeface="Inter"/>
              <a:cs typeface="Inter"/>
              <a:sym typeface="Inter"/>
            </a:endParaRPr>
          </a:p>
          <a:p>
            <a:pPr indent="0" lvl="0" marL="0" marR="0" rtl="0" algn="just">
              <a:lnSpc>
                <a:spcPct val="100000"/>
              </a:lnSpc>
              <a:spcBef>
                <a:spcPts val="0"/>
              </a:spcBef>
              <a:spcAft>
                <a:spcPts val="0"/>
              </a:spcAft>
              <a:buClr>
                <a:schemeClr val="dk1"/>
              </a:buClr>
              <a:buSzPts val="1100"/>
              <a:buFont typeface="Arial"/>
              <a:buNone/>
            </a:pPr>
            <a:r>
              <a:t/>
            </a:r>
            <a:endParaRPr b="1" i="0" sz="400" u="none" cap="none" strike="noStrike">
              <a:solidFill>
                <a:srgbClr val="000000"/>
              </a:solidFill>
              <a:latin typeface="Inter"/>
              <a:ea typeface="Inter"/>
              <a:cs typeface="Inter"/>
              <a:sym typeface="Inter"/>
            </a:endParaRPr>
          </a:p>
          <a:p>
            <a:pPr indent="0" lvl="0" marL="0" marR="0" rtl="0" algn="just">
              <a:lnSpc>
                <a:spcPct val="100000"/>
              </a:lnSpc>
              <a:spcBef>
                <a:spcPts val="0"/>
              </a:spcBef>
              <a:spcAft>
                <a:spcPts val="1600"/>
              </a:spcAft>
              <a:buClr>
                <a:schemeClr val="dk1"/>
              </a:buClr>
              <a:buSzPts val="1100"/>
              <a:buFont typeface="Arial"/>
              <a:buNone/>
            </a:pPr>
            <a:r>
              <a:rPr lang="en" sz="700">
                <a:solidFill>
                  <a:srgbClr val="666666"/>
                </a:solidFill>
                <a:latin typeface="Inter"/>
                <a:ea typeface="Inter"/>
                <a:cs typeface="Inter"/>
                <a:sym typeface="Inter"/>
              </a:rPr>
              <a:t>Timeline from brainstorming to release the project. Furthermore, explain technology stack you  used  such  as  modeling  (TensorFlow,  Scikit-Learn),  deployment  (Heroku),  project management (JIRA, Trello), database (MySQL, MongoDB), etc</a:t>
            </a:r>
            <a:endParaRPr b="1" i="0" sz="800" u="none" cap="none" strike="noStrike">
              <a:solidFill>
                <a:srgbClr val="666666"/>
              </a:solidFill>
              <a:latin typeface="Inter"/>
              <a:ea typeface="Inter"/>
              <a:cs typeface="Inter"/>
              <a:sym typeface="Inter"/>
            </a:endParaRPr>
          </a:p>
        </p:txBody>
      </p:sp>
      <p:sp>
        <p:nvSpPr>
          <p:cNvPr id="423" name="Google Shape;423;p78"/>
          <p:cNvSpPr/>
          <p:nvPr/>
        </p:nvSpPr>
        <p:spPr>
          <a:xfrm>
            <a:off x="2509900" y="2858001"/>
            <a:ext cx="1958400" cy="133500"/>
          </a:xfrm>
          <a:prstGeom prst="rect">
            <a:avLst/>
          </a:prstGeom>
          <a:solidFill>
            <a:srgbClr val="EF4D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78"/>
          <p:cNvSpPr txBox="1"/>
          <p:nvPr/>
        </p:nvSpPr>
        <p:spPr>
          <a:xfrm>
            <a:off x="2509900" y="3078501"/>
            <a:ext cx="1997400" cy="943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 sz="1000" u="none" cap="none" strike="noStrike">
                <a:solidFill>
                  <a:srgbClr val="EF4D23"/>
                </a:solidFill>
                <a:latin typeface="Inter"/>
                <a:ea typeface="Inter"/>
                <a:cs typeface="Inter"/>
                <a:sym typeface="Inter"/>
              </a:rPr>
              <a:t>Think Like a Programmer</a:t>
            </a:r>
            <a:endParaRPr b="1" i="0" sz="800" u="none" cap="none" strike="noStrike">
              <a:solidFill>
                <a:srgbClr val="EF4D23"/>
              </a:solidFill>
              <a:latin typeface="Inter"/>
              <a:ea typeface="Inter"/>
              <a:cs typeface="Inter"/>
              <a:sym typeface="Inter"/>
            </a:endParaRPr>
          </a:p>
          <a:p>
            <a:pPr indent="0" lvl="0" marL="0" marR="0" rtl="0" algn="just">
              <a:lnSpc>
                <a:spcPct val="100000"/>
              </a:lnSpc>
              <a:spcBef>
                <a:spcPts val="0"/>
              </a:spcBef>
              <a:spcAft>
                <a:spcPts val="0"/>
              </a:spcAft>
              <a:buClr>
                <a:schemeClr val="dk1"/>
              </a:buClr>
              <a:buSzPts val="1100"/>
              <a:buFont typeface="Arial"/>
              <a:buNone/>
            </a:pPr>
            <a:r>
              <a:t/>
            </a:r>
            <a:endParaRPr b="1" i="0" sz="400" u="none" cap="none" strike="noStrike">
              <a:solidFill>
                <a:schemeClr val="dk1"/>
              </a:solidFill>
              <a:latin typeface="Inter"/>
              <a:ea typeface="Inter"/>
              <a:cs typeface="Inter"/>
              <a:sym typeface="Inter"/>
            </a:endParaRPr>
          </a:p>
          <a:p>
            <a:pPr indent="0" lvl="0" marL="0" marR="0" rtl="0" algn="just">
              <a:lnSpc>
                <a:spcPct val="100000"/>
              </a:lnSpc>
              <a:spcBef>
                <a:spcPts val="0"/>
              </a:spcBef>
              <a:spcAft>
                <a:spcPts val="1600"/>
              </a:spcAft>
              <a:buClr>
                <a:srgbClr val="000000"/>
              </a:buClr>
              <a:buSzPts val="700"/>
              <a:buFont typeface="Arial"/>
              <a:buNone/>
            </a:pPr>
            <a:r>
              <a:rPr lang="en" sz="700">
                <a:solidFill>
                  <a:srgbClr val="666666"/>
                </a:solidFill>
                <a:latin typeface="Inter"/>
                <a:ea typeface="Inter"/>
                <a:cs typeface="Inter"/>
                <a:sym typeface="Inter"/>
              </a:rPr>
              <a:t>Timeline from brainstorming to release the project. Furthermore, explain technology stack you  used  such  as  modeling  (TensorFlow,  Scikit-Learn),  deployment  (Heroku),  project management (JIRA, Trello), database (MySQL, MongoDB), etc</a:t>
            </a:r>
            <a:endParaRPr b="1" i="0" sz="700" u="none" cap="none" strike="noStrike">
              <a:solidFill>
                <a:srgbClr val="666666"/>
              </a:solidFill>
              <a:latin typeface="Inter"/>
              <a:ea typeface="Inter"/>
              <a:cs typeface="Inter"/>
              <a:sym typeface="Inter"/>
            </a:endParaRPr>
          </a:p>
        </p:txBody>
      </p:sp>
      <p:sp>
        <p:nvSpPr>
          <p:cNvPr id="425" name="Google Shape;425;p78"/>
          <p:cNvSpPr txBox="1"/>
          <p:nvPr/>
        </p:nvSpPr>
        <p:spPr>
          <a:xfrm>
            <a:off x="3341025" y="63022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en" sz="1500">
                <a:solidFill>
                  <a:srgbClr val="E0764F"/>
                </a:solidFill>
                <a:latin typeface="Inter"/>
                <a:ea typeface="Inter"/>
                <a:cs typeface="Inter"/>
                <a:sym typeface="Inter"/>
              </a:rPr>
              <a:t>Comparison of SAW and TOPSIS</a:t>
            </a:r>
            <a:endParaRPr i="1" sz="1500">
              <a:solidFill>
                <a:srgbClr val="E0764F"/>
              </a:solidFill>
              <a:latin typeface="Inter"/>
              <a:ea typeface="Inter"/>
              <a:cs typeface="Inter"/>
              <a:sym typeface="Inter"/>
            </a:endParaRPr>
          </a:p>
        </p:txBody>
      </p:sp>
      <p:sp>
        <p:nvSpPr>
          <p:cNvPr id="426" name="Google Shape;426;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27" name="Google Shape;427;p78"/>
          <p:cNvSpPr txBox="1"/>
          <p:nvPr/>
        </p:nvSpPr>
        <p:spPr>
          <a:xfrm>
            <a:off x="2509900" y="2140725"/>
            <a:ext cx="14358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rgbClr val="EF4D23"/>
                </a:solidFill>
                <a:latin typeface="Inter"/>
                <a:ea typeface="Inter"/>
                <a:cs typeface="Inter"/>
                <a:sym typeface="Inter"/>
              </a:rPr>
              <a:t>Phase 1</a:t>
            </a:r>
            <a:endParaRPr b="1" i="0" sz="11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EF4D23"/>
                </a:solidFill>
                <a:latin typeface="Inter"/>
                <a:ea typeface="Inter"/>
                <a:cs typeface="Inter"/>
                <a:sym typeface="Inter"/>
              </a:rPr>
              <a:t>4 weeks online/offline</a:t>
            </a:r>
            <a:endParaRPr b="0" i="1" sz="7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EF4D23"/>
                </a:solidFill>
                <a:latin typeface="Inter"/>
                <a:ea typeface="Inter"/>
                <a:cs typeface="Inter"/>
                <a:sym typeface="Inter"/>
              </a:rPr>
              <a:t>66 hours / week</a:t>
            </a:r>
            <a:endParaRPr b="1" i="0" sz="1200" u="none" cap="none" strike="noStrike">
              <a:solidFill>
                <a:srgbClr val="EF4D23"/>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9"/>
          <p:cNvSpPr txBox="1"/>
          <p:nvPr/>
        </p:nvSpPr>
        <p:spPr>
          <a:xfrm>
            <a:off x="700050" y="120985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a:solidFill>
                  <a:srgbClr val="F06634"/>
                </a:solidFill>
                <a:latin typeface="Inter"/>
                <a:ea typeface="Inter"/>
                <a:cs typeface="Inter"/>
                <a:sym typeface="Inter"/>
              </a:rPr>
              <a:t>Comparison of SAW and TOPSIS Method to Determine Road Handling Priority</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500"/>
              <a:buFont typeface="Arial"/>
              <a:buNone/>
            </a:pPr>
            <a:r>
              <a:t/>
            </a:r>
            <a:endParaRPr b="1">
              <a:solidFill>
                <a:srgbClr val="F06634"/>
              </a:solidFill>
              <a:latin typeface="Inter"/>
              <a:ea typeface="Inter"/>
              <a:cs typeface="Inter"/>
              <a:sym typeface="Inter"/>
            </a:endParaRPr>
          </a:p>
        </p:txBody>
      </p:sp>
      <p:sp>
        <p:nvSpPr>
          <p:cNvPr id="433" name="Google Shape;433;p79"/>
          <p:cNvSpPr txBox="1"/>
          <p:nvPr/>
        </p:nvSpPr>
        <p:spPr>
          <a:xfrm>
            <a:off x="700050" y="149050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Methods</a:t>
            </a:r>
            <a:endParaRPr sz="2300">
              <a:solidFill>
                <a:srgbClr val="1D3D70"/>
              </a:solidFill>
              <a:latin typeface="Work Sans ExtraBold"/>
              <a:ea typeface="Work Sans ExtraBold"/>
              <a:cs typeface="Work Sans ExtraBold"/>
              <a:sym typeface="Work Sans ExtraBold"/>
            </a:endParaRPr>
          </a:p>
        </p:txBody>
      </p:sp>
      <p:sp>
        <p:nvSpPr>
          <p:cNvPr id="434" name="Google Shape;434;p79"/>
          <p:cNvSpPr txBox="1"/>
          <p:nvPr/>
        </p:nvSpPr>
        <p:spPr>
          <a:xfrm>
            <a:off x="700050" y="1985200"/>
            <a:ext cx="7772400" cy="19800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The purpose of this study was to </a:t>
            </a:r>
            <a:r>
              <a:rPr b="1" lang="en" sz="1000">
                <a:solidFill>
                  <a:srgbClr val="434343"/>
                </a:solidFill>
                <a:latin typeface="Inter"/>
                <a:ea typeface="Inter"/>
                <a:cs typeface="Inter"/>
                <a:sym typeface="Inter"/>
              </a:rPr>
              <a:t>compare the performance</a:t>
            </a:r>
            <a:r>
              <a:rPr lang="en" sz="1000">
                <a:solidFill>
                  <a:srgbClr val="434343"/>
                </a:solidFill>
                <a:latin typeface="Inter"/>
                <a:ea typeface="Inter"/>
                <a:cs typeface="Inter"/>
                <a:sym typeface="Inter"/>
              </a:rPr>
              <a:t> results of </a:t>
            </a:r>
            <a:r>
              <a:rPr b="1" lang="en" sz="1000">
                <a:solidFill>
                  <a:srgbClr val="434343"/>
                </a:solidFill>
                <a:latin typeface="Inter"/>
                <a:ea typeface="Inter"/>
                <a:cs typeface="Inter"/>
                <a:sym typeface="Inter"/>
              </a:rPr>
              <a:t>SAW </a:t>
            </a:r>
            <a:r>
              <a:rPr lang="en" sz="1000">
                <a:solidFill>
                  <a:srgbClr val="434343"/>
                </a:solidFill>
                <a:latin typeface="Inter"/>
                <a:ea typeface="Inter"/>
                <a:cs typeface="Inter"/>
                <a:sym typeface="Inter"/>
              </a:rPr>
              <a:t>and </a:t>
            </a:r>
            <a:r>
              <a:rPr b="1" lang="en" sz="1000">
                <a:solidFill>
                  <a:srgbClr val="434343"/>
                </a:solidFill>
                <a:latin typeface="Inter"/>
                <a:ea typeface="Inter"/>
                <a:cs typeface="Inter"/>
                <a:sym typeface="Inter"/>
              </a:rPr>
              <a:t>TOPSIS </a:t>
            </a:r>
            <a:r>
              <a:rPr lang="en" sz="1000">
                <a:solidFill>
                  <a:srgbClr val="434343"/>
                </a:solidFill>
                <a:latin typeface="Inter"/>
                <a:ea typeface="Inter"/>
                <a:cs typeface="Inter"/>
                <a:sym typeface="Inter"/>
              </a:rPr>
              <a:t>method to determining road improvement/handling priority and to know which method is </a:t>
            </a:r>
            <a:r>
              <a:rPr b="1" lang="en" sz="1000">
                <a:solidFill>
                  <a:srgbClr val="434343"/>
                </a:solidFill>
                <a:latin typeface="Inter"/>
                <a:ea typeface="Inter"/>
                <a:cs typeface="Inter"/>
                <a:sym typeface="Inter"/>
              </a:rPr>
              <a:t>faster </a:t>
            </a:r>
            <a:r>
              <a:rPr lang="en" sz="1000">
                <a:solidFill>
                  <a:srgbClr val="434343"/>
                </a:solidFill>
                <a:latin typeface="Inter"/>
                <a:ea typeface="Inter"/>
                <a:cs typeface="Inter"/>
                <a:sym typeface="Inter"/>
              </a:rPr>
              <a:t>to solve the problem of road handling priority.</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The results showed the first test, both of first alternative method obtaining the same results, but in the second testing and so on to show the different priority. </a:t>
            </a:r>
            <a:r>
              <a:rPr b="1" lang="en" sz="1000">
                <a:solidFill>
                  <a:srgbClr val="434343"/>
                </a:solidFill>
                <a:latin typeface="Inter"/>
                <a:ea typeface="Inter"/>
                <a:cs typeface="Inter"/>
                <a:sym typeface="Inter"/>
              </a:rPr>
              <a:t>TOPSIS method is faster</a:t>
            </a:r>
            <a:r>
              <a:rPr lang="en" sz="1000">
                <a:solidFill>
                  <a:srgbClr val="434343"/>
                </a:solidFill>
                <a:latin typeface="Inter"/>
                <a:ea typeface="Inter"/>
                <a:cs typeface="Inter"/>
                <a:sym typeface="Inter"/>
              </a:rPr>
              <a:t> in data processing that obtain results of 110.5 ms while the SAW method get the results of 116.5 ms in the measurement of the response speed of the algorithm.</a:t>
            </a:r>
            <a:endParaRPr b="0" i="0" sz="1000" u="none" cap="none" strike="noStrike">
              <a:solidFill>
                <a:srgbClr val="434343"/>
              </a:solidFill>
              <a:latin typeface="Inter"/>
              <a:ea typeface="Inter"/>
              <a:cs typeface="Inter"/>
              <a:sym typeface="Inter"/>
            </a:endParaRPr>
          </a:p>
        </p:txBody>
      </p:sp>
      <p:sp>
        <p:nvSpPr>
          <p:cNvPr id="435" name="Google Shape;435;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0"/>
          <p:cNvSpPr txBox="1"/>
          <p:nvPr/>
        </p:nvSpPr>
        <p:spPr>
          <a:xfrm>
            <a:off x="640450" y="1322175"/>
            <a:ext cx="18234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Results</a:t>
            </a:r>
            <a:endParaRPr b="0" i="0" sz="2300" u="none" cap="none" strike="noStrike">
              <a:solidFill>
                <a:srgbClr val="1C4587"/>
              </a:solidFill>
              <a:latin typeface="Work Sans ExtraBold"/>
              <a:ea typeface="Work Sans ExtraBold"/>
              <a:cs typeface="Work Sans ExtraBold"/>
              <a:sym typeface="Work Sans ExtraBold"/>
            </a:endParaRPr>
          </a:p>
        </p:txBody>
      </p:sp>
      <p:graphicFrame>
        <p:nvGraphicFramePr>
          <p:cNvPr id="441" name="Google Shape;441;p80"/>
          <p:cNvGraphicFramePr/>
          <p:nvPr/>
        </p:nvGraphicFramePr>
        <p:xfrm>
          <a:off x="3195363" y="872625"/>
          <a:ext cx="3000000" cy="3000000"/>
        </p:xfrm>
        <a:graphic>
          <a:graphicData uri="http://schemas.openxmlformats.org/drawingml/2006/table">
            <a:tbl>
              <a:tblPr>
                <a:noFill/>
                <a:tableStyleId>{CA8502B3-B980-4840-9098-08C9839D564F}</a:tableStyleId>
              </a:tblPr>
              <a:tblGrid>
                <a:gridCol w="1084350"/>
                <a:gridCol w="1051200"/>
                <a:gridCol w="1117450"/>
                <a:gridCol w="1084350"/>
                <a:gridCol w="1084350"/>
              </a:tblGrid>
              <a:tr h="440100">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venir"/>
                        <a:ea typeface="Avenir"/>
                        <a:cs typeface="Avenir"/>
                        <a:sym typeface="Aveni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Full-Time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9DAF8"/>
                      </a:solidFill>
                      <a:prstDash val="solid"/>
                      <a:round/>
                      <a:headEnd len="sm" w="sm" type="none"/>
                      <a:tailEnd len="sm" w="sm" type="none"/>
                    </a:lnB>
                    <a:solidFill>
                      <a:srgbClr val="F06634"/>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Part-Time/ In-house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9DAF8"/>
                      </a:solidFill>
                      <a:prstDash val="solid"/>
                      <a:round/>
                      <a:headEnd len="sm" w="sm" type="none"/>
                      <a:tailEnd len="sm" w="sm" type="none"/>
                    </a:lnB>
                    <a:solidFill>
                      <a:srgbClr val="F06634"/>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9DAF8"/>
                      </a:solidFill>
                      <a:prstDash val="solid"/>
                      <a:round/>
                      <a:headEnd len="sm" w="sm" type="none"/>
                      <a:tailEnd len="sm" w="sm" type="none"/>
                    </a:lnB>
                    <a:solidFill>
                      <a:srgbClr val="F06634"/>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9DAF8"/>
                      </a:solidFill>
                      <a:prstDash val="solid"/>
                      <a:round/>
                      <a:headEnd len="sm" w="sm" type="none"/>
                      <a:tailEnd len="sm" w="sm" type="none"/>
                    </a:lnB>
                    <a:solidFill>
                      <a:srgbClr val="F06634"/>
                    </a:solidFill>
                  </a:tcPr>
                </a:tc>
              </a:tr>
              <a:tr h="309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Delivery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In-Person</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In-Person/Remote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Online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Online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44010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Time Commitment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1,000</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hours</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32</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hours</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1</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Hours (avg)</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1</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Hours (avg)</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09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Frequency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Monthly</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Varies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Flexible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Flexible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841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Capacity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40</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1D3D70"/>
                          </a:solidFill>
                          <a:latin typeface="Inter"/>
                          <a:ea typeface="Inter"/>
                          <a:cs typeface="Inter"/>
                          <a:sym typeface="Inter"/>
                        </a:rPr>
                        <a:t>students</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20-30</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1D3D70"/>
                          </a:solidFill>
                          <a:latin typeface="Inter"/>
                          <a:ea typeface="Inter"/>
                          <a:cs typeface="Inter"/>
                          <a:sym typeface="Inter"/>
                        </a:rPr>
                        <a:t>students</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1D3D70"/>
                          </a:solidFill>
                          <a:latin typeface="Inter"/>
                          <a:ea typeface="Inter"/>
                          <a:cs typeface="Inter"/>
                          <a:sym typeface="Inter"/>
                        </a:rPr>
                        <a:t>Flexible</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1D3D70"/>
                          </a:solidFill>
                          <a:latin typeface="Inter"/>
                          <a:ea typeface="Inter"/>
                          <a:cs typeface="Inter"/>
                          <a:sym typeface="Inter"/>
                        </a:rPr>
                        <a:t>Flexible</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09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Quiz</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44010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Two-Way Learning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09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Career Support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841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Pricing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Rp 40,000K</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fixed</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Rp 10,000K</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Fixed (avg)</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Rp 349K</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fixed</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Rp 349K</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fixed</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bl>
          </a:graphicData>
        </a:graphic>
      </p:graphicFrame>
      <p:sp>
        <p:nvSpPr>
          <p:cNvPr id="442" name="Google Shape;442;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43" name="Google Shape;443;p80"/>
          <p:cNvSpPr txBox="1"/>
          <p:nvPr/>
        </p:nvSpPr>
        <p:spPr>
          <a:xfrm>
            <a:off x="681300" y="1841550"/>
            <a:ext cx="1823400" cy="16059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rgbClr val="000000"/>
              </a:buClr>
              <a:buSzPts val="900"/>
              <a:buFont typeface="Arial"/>
              <a:buNone/>
            </a:pPr>
            <a:r>
              <a:rPr lang="en" sz="900">
                <a:solidFill>
                  <a:srgbClr val="434343"/>
                </a:solidFill>
                <a:latin typeface="Inter"/>
                <a:ea typeface="Inter"/>
                <a:cs typeface="Inter"/>
                <a:sym typeface="Inter"/>
              </a:rPr>
              <a:t>A  demo  recording  without  sound  (approx.  1  minute). This  is  to  minimize  loading  time, technical error, unstable connection to hosting site, or even if your hosting site is down. Play this video when you present. As a precaution, please open your apps in case the questions are related to result of the model.</a:t>
            </a:r>
            <a:endParaRPr b="0" i="0" sz="900" u="none" cap="none" strike="noStrike">
              <a:solidFill>
                <a:srgbClr val="434343"/>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58" name="Google Shape;258;p63"/>
          <p:cNvSpPr txBox="1"/>
          <p:nvPr/>
        </p:nvSpPr>
        <p:spPr>
          <a:xfrm>
            <a:off x="763050" y="2010750"/>
            <a:ext cx="4923600" cy="1103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3500"/>
              <a:buFont typeface="Arial"/>
              <a:buNone/>
            </a:pPr>
            <a:r>
              <a:rPr b="0" i="0" lang="en" sz="3500" u="none" cap="none" strike="noStrike">
                <a:solidFill>
                  <a:srgbClr val="F06634"/>
                </a:solidFill>
                <a:latin typeface="Work Sans ExtraBold"/>
                <a:ea typeface="Work Sans ExtraBold"/>
                <a:cs typeface="Work Sans ExtraBold"/>
                <a:sym typeface="Work Sans ExtraBold"/>
              </a:rPr>
              <a:t>This is Your </a:t>
            </a:r>
            <a:endParaRPr b="0" i="0" sz="3500" u="none" cap="none" strike="noStrike">
              <a:solidFill>
                <a:srgbClr val="F06634"/>
              </a:solidFill>
              <a:latin typeface="Work Sans ExtraBold"/>
              <a:ea typeface="Work Sans ExtraBold"/>
              <a:cs typeface="Work Sans ExtraBold"/>
              <a:sym typeface="Work Sans ExtraBold"/>
            </a:endParaRPr>
          </a:p>
          <a:p>
            <a:pPr indent="0" lvl="0" marL="0" marR="0" rtl="0" algn="l">
              <a:lnSpc>
                <a:spcPct val="90000"/>
              </a:lnSpc>
              <a:spcBef>
                <a:spcPts val="0"/>
              </a:spcBef>
              <a:spcAft>
                <a:spcPts val="0"/>
              </a:spcAft>
              <a:buClr>
                <a:srgbClr val="000000"/>
              </a:buClr>
              <a:buSzPts val="3500"/>
              <a:buFont typeface="Arial"/>
              <a:buNone/>
            </a:pPr>
            <a:r>
              <a:rPr b="0" i="0" lang="en" sz="3500" u="none" cap="none" strike="noStrike">
                <a:solidFill>
                  <a:srgbClr val="F06634"/>
                </a:solidFill>
                <a:latin typeface="Work Sans ExtraBold"/>
                <a:ea typeface="Work Sans ExtraBold"/>
                <a:cs typeface="Work Sans ExtraBold"/>
                <a:sym typeface="Work Sans ExtraBold"/>
              </a:rPr>
              <a:t>Presentation Title</a:t>
            </a:r>
            <a:endParaRPr b="0" i="0" sz="3500" u="none" cap="none" strike="noStrike">
              <a:solidFill>
                <a:srgbClr val="F06634"/>
              </a:solidFill>
              <a:latin typeface="Work Sans ExtraBold"/>
              <a:ea typeface="Work Sans ExtraBold"/>
              <a:cs typeface="Work Sans ExtraBold"/>
              <a:sym typeface="Work Sans ExtraBold"/>
            </a:endParaRPr>
          </a:p>
        </p:txBody>
      </p:sp>
      <p:sp>
        <p:nvSpPr>
          <p:cNvPr id="259" name="Google Shape;259;p63"/>
          <p:cNvSpPr txBox="1"/>
          <p:nvPr/>
        </p:nvSpPr>
        <p:spPr>
          <a:xfrm>
            <a:off x="763050" y="3157225"/>
            <a:ext cx="4049700" cy="531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500"/>
              <a:buFont typeface="Arial"/>
              <a:buNone/>
            </a:pPr>
            <a:r>
              <a:rPr b="0" i="0" lang="en" sz="1500" u="none" cap="none" strike="noStrike">
                <a:solidFill>
                  <a:schemeClr val="dk2"/>
                </a:solidFill>
                <a:latin typeface="Work Sans Medium"/>
                <a:ea typeface="Work Sans Medium"/>
                <a:cs typeface="Work Sans Medium"/>
                <a:sym typeface="Work Sans Medium"/>
              </a:rPr>
              <a:t>Write Anything Here</a:t>
            </a:r>
            <a:endParaRPr b="0" i="0" sz="1500" u="none" cap="none" strike="noStrike">
              <a:solidFill>
                <a:schemeClr val="dk2"/>
              </a:solidFill>
              <a:latin typeface="Work Sans Medium"/>
              <a:ea typeface="Work Sans Medium"/>
              <a:cs typeface="Work Sans Medium"/>
              <a:sym typeface="Work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1"/>
          <p:cNvSpPr txBox="1"/>
          <p:nvPr/>
        </p:nvSpPr>
        <p:spPr>
          <a:xfrm>
            <a:off x="624375" y="1033475"/>
            <a:ext cx="77508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en" sz="1500">
                <a:solidFill>
                  <a:srgbClr val="E0764F"/>
                </a:solidFill>
                <a:latin typeface="Inter"/>
                <a:ea typeface="Inter"/>
                <a:cs typeface="Inter"/>
                <a:sym typeface="Inter"/>
              </a:rPr>
              <a:t>Comparison of SAW and TOPSIS Method to Determine Road Handling Priority</a:t>
            </a:r>
            <a:endParaRPr i="1" sz="1500">
              <a:solidFill>
                <a:srgbClr val="E0764F"/>
              </a:solidFill>
              <a:latin typeface="Inter"/>
              <a:ea typeface="Inter"/>
              <a:cs typeface="Inter"/>
              <a:sym typeface="Inter"/>
            </a:endParaRPr>
          </a:p>
        </p:txBody>
      </p:sp>
      <p:sp>
        <p:nvSpPr>
          <p:cNvPr id="449" name="Google Shape;449;p81"/>
          <p:cNvSpPr txBox="1"/>
          <p:nvPr/>
        </p:nvSpPr>
        <p:spPr>
          <a:xfrm>
            <a:off x="624375" y="131412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Challenges</a:t>
            </a:r>
            <a:endParaRPr b="0" i="0" sz="2300" u="none" cap="none" strike="noStrike">
              <a:solidFill>
                <a:srgbClr val="1C4587"/>
              </a:solidFill>
              <a:latin typeface="Work Sans ExtraBold"/>
              <a:ea typeface="Work Sans ExtraBold"/>
              <a:cs typeface="Work Sans ExtraBold"/>
              <a:sym typeface="Work Sans ExtraBold"/>
            </a:endParaRPr>
          </a:p>
        </p:txBody>
      </p:sp>
      <p:sp>
        <p:nvSpPr>
          <p:cNvPr id="450" name="Google Shape;450;p81"/>
          <p:cNvSpPr txBox="1"/>
          <p:nvPr/>
        </p:nvSpPr>
        <p:spPr>
          <a:xfrm>
            <a:off x="624375" y="1870067"/>
            <a:ext cx="3566700" cy="19752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Challenges  and  obstacles  during  finishing  the  project.  You  can  also  explain  about  the limitations of your project</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Challenges  and  obstacles  during  finishing  the  project.  You  can  also  explain  about  the limitations of your project</a:t>
            </a:r>
            <a:endParaRPr sz="1000">
              <a:solidFill>
                <a:srgbClr val="434343"/>
              </a:solidFill>
              <a:latin typeface="Inter"/>
              <a:ea typeface="Inter"/>
              <a:cs typeface="Inter"/>
              <a:sym typeface="Inter"/>
            </a:endParaRPr>
          </a:p>
        </p:txBody>
      </p:sp>
      <p:sp>
        <p:nvSpPr>
          <p:cNvPr id="451" name="Google Shape;451;p81"/>
          <p:cNvSpPr txBox="1"/>
          <p:nvPr/>
        </p:nvSpPr>
        <p:spPr>
          <a:xfrm>
            <a:off x="4808575" y="1862775"/>
            <a:ext cx="3566700" cy="19752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Challenges  and  obstacles  during  finishing  the  project.  You  can  also  explain  about  the limitations of your project</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Challenges  and  obstacles  during  finishing  the  project.  You  can  also  explain  about  the limitations of your project</a:t>
            </a:r>
            <a:endParaRPr sz="1000">
              <a:solidFill>
                <a:srgbClr val="434343"/>
              </a:solidFill>
              <a:latin typeface="Inter"/>
              <a:ea typeface="Inter"/>
              <a:cs typeface="Inter"/>
              <a:sym typeface="Inter"/>
            </a:endParaRPr>
          </a:p>
        </p:txBody>
      </p:sp>
      <p:sp>
        <p:nvSpPr>
          <p:cNvPr id="452" name="Google Shape;452;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2"/>
          <p:cNvSpPr txBox="1"/>
          <p:nvPr/>
        </p:nvSpPr>
        <p:spPr>
          <a:xfrm>
            <a:off x="700050" y="120985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a:solidFill>
                  <a:srgbClr val="F06634"/>
                </a:solidFill>
                <a:latin typeface="Inter"/>
                <a:ea typeface="Inter"/>
                <a:cs typeface="Inter"/>
                <a:sym typeface="Inter"/>
              </a:rPr>
              <a:t>Comparison of SAW and TOPSIS Method to Determine Road Handling Priority</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500"/>
              <a:buFont typeface="Arial"/>
              <a:buNone/>
            </a:pPr>
            <a:r>
              <a:t/>
            </a:r>
            <a:endParaRPr b="1">
              <a:solidFill>
                <a:srgbClr val="F06634"/>
              </a:solidFill>
              <a:latin typeface="Inter"/>
              <a:ea typeface="Inter"/>
              <a:cs typeface="Inter"/>
              <a:sym typeface="Inter"/>
            </a:endParaRPr>
          </a:p>
        </p:txBody>
      </p:sp>
      <p:sp>
        <p:nvSpPr>
          <p:cNvPr id="458" name="Google Shape;458;p82"/>
          <p:cNvSpPr txBox="1"/>
          <p:nvPr/>
        </p:nvSpPr>
        <p:spPr>
          <a:xfrm>
            <a:off x="700050" y="149050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Success Story</a:t>
            </a:r>
            <a:endParaRPr sz="2300">
              <a:solidFill>
                <a:srgbClr val="1D3D70"/>
              </a:solidFill>
              <a:latin typeface="Work Sans ExtraBold"/>
              <a:ea typeface="Work Sans ExtraBold"/>
              <a:cs typeface="Work Sans ExtraBold"/>
              <a:sym typeface="Work Sans ExtraBold"/>
            </a:endParaRPr>
          </a:p>
        </p:txBody>
      </p:sp>
      <p:sp>
        <p:nvSpPr>
          <p:cNvPr id="459" name="Google Shape;459;p82"/>
          <p:cNvSpPr txBox="1"/>
          <p:nvPr/>
        </p:nvSpPr>
        <p:spPr>
          <a:xfrm>
            <a:off x="700050" y="1985200"/>
            <a:ext cx="7772400" cy="19800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Good things achieved during the project (such as successfully implement Google Maps API for the first time, get approval with 3rd parties apps for payment gateway, etc).</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chemeClr val="dk1"/>
              </a:buClr>
              <a:buSzPts val="1100"/>
              <a:buFont typeface="Arial"/>
              <a:buNone/>
            </a:pPr>
            <a:r>
              <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You can also add your model’s result in this point such as “</a:t>
            </a:r>
            <a:r>
              <a:rPr b="1" i="1" lang="en" sz="1000">
                <a:solidFill>
                  <a:srgbClr val="434343"/>
                </a:solidFill>
                <a:latin typeface="Inter"/>
                <a:ea typeface="Inter"/>
                <a:cs typeface="Inter"/>
                <a:sym typeface="Inter"/>
              </a:rPr>
              <a:t>our model can reduce losses around $50 less than the average models in today’s market</a:t>
            </a:r>
            <a:r>
              <a:rPr lang="en" sz="1000">
                <a:solidFill>
                  <a:srgbClr val="434343"/>
                </a:solidFill>
                <a:latin typeface="Inter"/>
                <a:ea typeface="Inter"/>
                <a:cs typeface="Inter"/>
                <a:sym typeface="Inter"/>
              </a:rPr>
              <a:t>”. </a:t>
            </a:r>
            <a:endParaRPr sz="1000">
              <a:solidFill>
                <a:srgbClr val="434343"/>
              </a:solidFill>
              <a:latin typeface="Inter"/>
              <a:ea typeface="Inter"/>
              <a:cs typeface="Inter"/>
              <a:sym typeface="Inter"/>
            </a:endParaRPr>
          </a:p>
        </p:txBody>
      </p:sp>
      <p:sp>
        <p:nvSpPr>
          <p:cNvPr id="460" name="Google Shape;460;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3"/>
          <p:cNvSpPr txBox="1"/>
          <p:nvPr/>
        </p:nvSpPr>
        <p:spPr>
          <a:xfrm>
            <a:off x="700050" y="120985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a:solidFill>
                  <a:srgbClr val="F06634"/>
                </a:solidFill>
                <a:latin typeface="Inter"/>
                <a:ea typeface="Inter"/>
                <a:cs typeface="Inter"/>
                <a:sym typeface="Inter"/>
              </a:rPr>
              <a:t>Comparison of SAW and TOPSIS Method to Determine Road Handling Priority</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500"/>
              <a:buFont typeface="Arial"/>
              <a:buNone/>
            </a:pPr>
            <a:r>
              <a:t/>
            </a:r>
            <a:endParaRPr b="1">
              <a:solidFill>
                <a:srgbClr val="F06634"/>
              </a:solidFill>
              <a:latin typeface="Inter"/>
              <a:ea typeface="Inter"/>
              <a:cs typeface="Inter"/>
              <a:sym typeface="Inter"/>
            </a:endParaRPr>
          </a:p>
        </p:txBody>
      </p:sp>
      <p:sp>
        <p:nvSpPr>
          <p:cNvPr id="466" name="Google Shape;466;p83"/>
          <p:cNvSpPr txBox="1"/>
          <p:nvPr/>
        </p:nvSpPr>
        <p:spPr>
          <a:xfrm>
            <a:off x="700050" y="149050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Conclusion &amp; Business Impact</a:t>
            </a:r>
            <a:endParaRPr sz="2300">
              <a:solidFill>
                <a:srgbClr val="1D3D70"/>
              </a:solidFill>
              <a:latin typeface="Work Sans ExtraBold"/>
              <a:ea typeface="Work Sans ExtraBold"/>
              <a:cs typeface="Work Sans ExtraBold"/>
              <a:sym typeface="Work Sans ExtraBold"/>
            </a:endParaRPr>
          </a:p>
        </p:txBody>
      </p:sp>
      <p:sp>
        <p:nvSpPr>
          <p:cNvPr id="467" name="Google Shape;467;p83"/>
          <p:cNvSpPr txBox="1"/>
          <p:nvPr/>
        </p:nvSpPr>
        <p:spPr>
          <a:xfrm>
            <a:off x="700050" y="1985200"/>
            <a:ext cx="7772400" cy="19800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Good things achieved during the project (such as successfully implement Google Maps API for the first time, get approval with 3rd parties apps for payment gateway, etc).</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chemeClr val="dk1"/>
              </a:buClr>
              <a:buSzPts val="1100"/>
              <a:buFont typeface="Arial"/>
              <a:buNone/>
            </a:pPr>
            <a:r>
              <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You can also add your model’s result in this point such as “</a:t>
            </a:r>
            <a:r>
              <a:rPr b="1" i="1" lang="en" sz="1000">
                <a:solidFill>
                  <a:srgbClr val="434343"/>
                </a:solidFill>
                <a:latin typeface="Inter"/>
                <a:ea typeface="Inter"/>
                <a:cs typeface="Inter"/>
                <a:sym typeface="Inter"/>
              </a:rPr>
              <a:t>our model can reduce losses around $50 less than the average models in today’s market</a:t>
            </a:r>
            <a:r>
              <a:rPr lang="en" sz="1000">
                <a:solidFill>
                  <a:srgbClr val="434343"/>
                </a:solidFill>
                <a:latin typeface="Inter"/>
                <a:ea typeface="Inter"/>
                <a:cs typeface="Inter"/>
                <a:sym typeface="Inter"/>
              </a:rPr>
              <a:t>”. </a:t>
            </a:r>
            <a:endParaRPr sz="1000">
              <a:solidFill>
                <a:srgbClr val="434343"/>
              </a:solidFill>
              <a:latin typeface="Inter"/>
              <a:ea typeface="Inter"/>
              <a:cs typeface="Inter"/>
              <a:sym typeface="Inter"/>
            </a:endParaRPr>
          </a:p>
        </p:txBody>
      </p:sp>
      <p:sp>
        <p:nvSpPr>
          <p:cNvPr id="468" name="Google Shape;468;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84"/>
          <p:cNvPicPr preferRelativeResize="0"/>
          <p:nvPr/>
        </p:nvPicPr>
        <p:blipFill rotWithShape="1">
          <a:blip r:embed="rId3">
            <a:alphaModFix/>
          </a:blip>
          <a:srcRect b="0" l="0" r="0" t="0"/>
          <a:stretch/>
        </p:blipFill>
        <p:spPr>
          <a:xfrm>
            <a:off x="2843401" y="4399825"/>
            <a:ext cx="244986" cy="201168"/>
          </a:xfrm>
          <a:prstGeom prst="rect">
            <a:avLst/>
          </a:prstGeom>
          <a:noFill/>
          <a:ln>
            <a:noFill/>
          </a:ln>
        </p:spPr>
      </p:pic>
      <p:sp>
        <p:nvSpPr>
          <p:cNvPr id="474" name="Google Shape;474;p84"/>
          <p:cNvSpPr txBox="1"/>
          <p:nvPr/>
        </p:nvSpPr>
        <p:spPr>
          <a:xfrm>
            <a:off x="843350" y="1574450"/>
            <a:ext cx="4977000" cy="63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200"/>
              <a:buFont typeface="Arial"/>
              <a:buNone/>
            </a:pPr>
            <a:r>
              <a:rPr b="0" i="0" lang="en" sz="6300" u="none" cap="none" strike="noStrike">
                <a:solidFill>
                  <a:srgbClr val="FFFFFF"/>
                </a:solidFill>
                <a:latin typeface="Work Sans ExtraBold"/>
                <a:ea typeface="Work Sans ExtraBold"/>
                <a:cs typeface="Work Sans ExtraBold"/>
                <a:sym typeface="Work Sans ExtraBold"/>
              </a:rPr>
              <a:t>Thank You</a:t>
            </a:r>
            <a:endParaRPr b="0" i="0" sz="6300" u="none" cap="none" strike="noStrike">
              <a:solidFill>
                <a:srgbClr val="FFFFFF"/>
              </a:solidFill>
              <a:latin typeface="Work Sans ExtraBold"/>
              <a:ea typeface="Work Sans ExtraBold"/>
              <a:cs typeface="Work Sans ExtraBold"/>
              <a:sym typeface="Work Sans ExtraBold"/>
            </a:endParaRPr>
          </a:p>
        </p:txBody>
      </p:sp>
      <p:sp>
        <p:nvSpPr>
          <p:cNvPr id="475" name="Google Shape;475;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76" name="Google Shape;476;p84"/>
          <p:cNvSpPr txBox="1"/>
          <p:nvPr/>
        </p:nvSpPr>
        <p:spPr>
          <a:xfrm>
            <a:off x="925850" y="2839500"/>
            <a:ext cx="1917600" cy="13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Raka Ardhi P.</a:t>
            </a:r>
            <a:endParaRPr b="1" i="0" sz="2000" u="none" cap="none" strike="noStrike">
              <a:solidFill>
                <a:srgbClr val="FFFFF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FTDS-HCK-099</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Engineer</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Medium"/>
                <a:ea typeface="Inter Medium"/>
                <a:cs typeface="Inter Medium"/>
                <a:sym typeface="Inter Medium"/>
              </a:rPr>
              <a:t>0813 1234 1234</a:t>
            </a:r>
            <a:endParaRPr b="0"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noreply@hacktiv8.com</a:t>
            </a:r>
            <a:endParaRPr b="0" i="0" sz="1400" u="none" cap="none" strike="noStrike">
              <a:solidFill>
                <a:srgbClr val="FFFFFF"/>
              </a:solidFill>
              <a:latin typeface="Work Sans Medium"/>
              <a:ea typeface="Work Sans Medium"/>
              <a:cs typeface="Work Sans Medium"/>
              <a:sym typeface="Work Sans Medium"/>
            </a:endParaRPr>
          </a:p>
        </p:txBody>
      </p:sp>
      <p:pic>
        <p:nvPicPr>
          <p:cNvPr id="477" name="Google Shape;477;p84"/>
          <p:cNvPicPr preferRelativeResize="0"/>
          <p:nvPr/>
        </p:nvPicPr>
        <p:blipFill rotWithShape="1">
          <a:blip r:embed="rId4">
            <a:alphaModFix/>
          </a:blip>
          <a:srcRect b="0" l="0" r="0" t="0"/>
          <a:stretch/>
        </p:blipFill>
        <p:spPr>
          <a:xfrm>
            <a:off x="4654775" y="4399825"/>
            <a:ext cx="284713" cy="201168"/>
          </a:xfrm>
          <a:prstGeom prst="rect">
            <a:avLst/>
          </a:prstGeom>
          <a:noFill/>
          <a:ln>
            <a:noFill/>
          </a:ln>
        </p:spPr>
      </p:pic>
      <p:pic>
        <p:nvPicPr>
          <p:cNvPr id="478" name="Google Shape;478;p84"/>
          <p:cNvPicPr preferRelativeResize="0"/>
          <p:nvPr/>
        </p:nvPicPr>
        <p:blipFill rotWithShape="1">
          <a:blip r:embed="rId5">
            <a:alphaModFix/>
          </a:blip>
          <a:srcRect b="0" l="0" r="0" t="0"/>
          <a:stretch/>
        </p:blipFill>
        <p:spPr>
          <a:xfrm>
            <a:off x="6505899" y="4399825"/>
            <a:ext cx="198637" cy="201168"/>
          </a:xfrm>
          <a:prstGeom prst="rect">
            <a:avLst/>
          </a:prstGeom>
          <a:noFill/>
          <a:ln>
            <a:noFill/>
          </a:ln>
        </p:spPr>
      </p:pic>
      <p:pic>
        <p:nvPicPr>
          <p:cNvPr id="479" name="Google Shape;479;p84"/>
          <p:cNvPicPr preferRelativeResize="0"/>
          <p:nvPr/>
        </p:nvPicPr>
        <p:blipFill rotWithShape="1">
          <a:blip r:embed="rId6">
            <a:alphaModFix/>
          </a:blip>
          <a:srcRect b="0" l="0" r="0" t="0"/>
          <a:stretch/>
        </p:blipFill>
        <p:spPr>
          <a:xfrm>
            <a:off x="1028695" y="4399825"/>
            <a:ext cx="201948" cy="201168"/>
          </a:xfrm>
          <a:prstGeom prst="rect">
            <a:avLst/>
          </a:prstGeom>
          <a:noFill/>
          <a:ln>
            <a:noFill/>
          </a:ln>
        </p:spPr>
      </p:pic>
      <p:sp>
        <p:nvSpPr>
          <p:cNvPr id="480" name="Google Shape;480;p84"/>
          <p:cNvSpPr txBox="1"/>
          <p:nvPr/>
        </p:nvSpPr>
        <p:spPr>
          <a:xfrm>
            <a:off x="1230650"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Hacktiv8id</a:t>
            </a:r>
            <a:endParaRPr b="0" i="0" sz="900" u="none" cap="none" strike="noStrike">
              <a:solidFill>
                <a:srgbClr val="000000"/>
              </a:solidFill>
              <a:latin typeface="Arial"/>
              <a:ea typeface="Arial"/>
              <a:cs typeface="Arial"/>
              <a:sym typeface="Arial"/>
            </a:endParaRPr>
          </a:p>
        </p:txBody>
      </p:sp>
      <p:sp>
        <p:nvSpPr>
          <p:cNvPr id="481" name="Google Shape;481;p84"/>
          <p:cNvSpPr txBox="1"/>
          <p:nvPr/>
        </p:nvSpPr>
        <p:spPr>
          <a:xfrm>
            <a:off x="3088375"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Hacktiv8id</a:t>
            </a:r>
            <a:endParaRPr b="0" i="0" sz="900" u="none" cap="none" strike="noStrike">
              <a:solidFill>
                <a:srgbClr val="000000"/>
              </a:solidFill>
              <a:latin typeface="Arial"/>
              <a:ea typeface="Arial"/>
              <a:cs typeface="Arial"/>
              <a:sym typeface="Arial"/>
            </a:endParaRPr>
          </a:p>
        </p:txBody>
      </p:sp>
      <p:sp>
        <p:nvSpPr>
          <p:cNvPr id="482" name="Google Shape;482;p84"/>
          <p:cNvSpPr txBox="1"/>
          <p:nvPr/>
        </p:nvSpPr>
        <p:spPr>
          <a:xfrm>
            <a:off x="4946100"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a:t>
            </a:r>
            <a:endParaRPr b="0" i="0" sz="900" u="none" cap="none" strike="noStrike">
              <a:solidFill>
                <a:srgbClr val="000000"/>
              </a:solidFill>
              <a:latin typeface="Arial"/>
              <a:ea typeface="Arial"/>
              <a:cs typeface="Arial"/>
              <a:sym typeface="Arial"/>
            </a:endParaRPr>
          </a:p>
        </p:txBody>
      </p:sp>
      <p:sp>
        <p:nvSpPr>
          <p:cNvPr id="483" name="Google Shape;483;p84"/>
          <p:cNvSpPr txBox="1"/>
          <p:nvPr/>
        </p:nvSpPr>
        <p:spPr>
          <a:xfrm>
            <a:off x="6704525" y="4338875"/>
            <a:ext cx="1423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 Indonesia</a:t>
            </a:r>
            <a:endParaRPr b="0" i="0" sz="900" u="none" cap="none" strike="noStrike">
              <a:solidFill>
                <a:srgbClr val="000000"/>
              </a:solidFill>
              <a:latin typeface="Arial"/>
              <a:ea typeface="Arial"/>
              <a:cs typeface="Arial"/>
              <a:sym typeface="Arial"/>
            </a:endParaRPr>
          </a:p>
        </p:txBody>
      </p:sp>
      <p:sp>
        <p:nvSpPr>
          <p:cNvPr id="484" name="Google Shape;484;p84"/>
          <p:cNvSpPr txBox="1"/>
          <p:nvPr/>
        </p:nvSpPr>
        <p:spPr>
          <a:xfrm>
            <a:off x="3580063" y="2839500"/>
            <a:ext cx="2045100" cy="13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Alexandra FR.</a:t>
            </a:r>
            <a:endParaRPr b="1" i="0" sz="2000" u="none" cap="none" strike="noStrike">
              <a:solidFill>
                <a:srgbClr val="FFFFF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FTDS-HCK-099</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Scientist</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Medium"/>
                <a:ea typeface="Inter Medium"/>
                <a:cs typeface="Inter Medium"/>
                <a:sym typeface="Inter Medium"/>
              </a:rPr>
              <a:t>0813 1234 1234</a:t>
            </a:r>
            <a:endParaRPr b="0"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noreply@hacktiv8.com</a:t>
            </a:r>
            <a:endParaRPr b="0" i="0" sz="1400" u="none" cap="none" strike="noStrike">
              <a:solidFill>
                <a:srgbClr val="FFFFFF"/>
              </a:solidFill>
              <a:latin typeface="Work Sans Medium"/>
              <a:ea typeface="Work Sans Medium"/>
              <a:cs typeface="Work Sans Medium"/>
              <a:sym typeface="Work Sans Medium"/>
            </a:endParaRPr>
          </a:p>
        </p:txBody>
      </p:sp>
      <p:sp>
        <p:nvSpPr>
          <p:cNvPr id="485" name="Google Shape;485;p84"/>
          <p:cNvSpPr txBox="1"/>
          <p:nvPr/>
        </p:nvSpPr>
        <p:spPr>
          <a:xfrm>
            <a:off x="6361775" y="2839500"/>
            <a:ext cx="1917600" cy="13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Rhea A.</a:t>
            </a:r>
            <a:endParaRPr b="1" i="0" sz="2000" u="none" cap="none" strike="noStrike">
              <a:solidFill>
                <a:srgbClr val="FFFFF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FTDS-HCK-099</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Analyst</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Medium"/>
                <a:ea typeface="Inter Medium"/>
                <a:cs typeface="Inter Medium"/>
                <a:sym typeface="Inter Medium"/>
              </a:rPr>
              <a:t>0813 1234 1234</a:t>
            </a:r>
            <a:endParaRPr b="0"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Inter Medium"/>
                <a:ea typeface="Inter Medium"/>
                <a:cs typeface="Inter Medium"/>
                <a:sym typeface="Inter Medium"/>
              </a:rPr>
              <a:t>noreply@hacktiv8.com</a:t>
            </a:r>
            <a:endParaRPr b="0" i="0" sz="1400" u="none" cap="none" strike="noStrike">
              <a:solidFill>
                <a:srgbClr val="FFFFFF"/>
              </a:solidFill>
              <a:latin typeface="Work Sans Medium"/>
              <a:ea typeface="Work Sans Medium"/>
              <a:cs typeface="Work Sans Medium"/>
              <a:sym typeface="Work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65" name="Google Shape;265;p64"/>
          <p:cNvSpPr txBox="1"/>
          <p:nvPr/>
        </p:nvSpPr>
        <p:spPr>
          <a:xfrm>
            <a:off x="763050" y="2010750"/>
            <a:ext cx="4923600" cy="1103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3500"/>
              <a:buFont typeface="Arial"/>
              <a:buNone/>
            </a:pPr>
            <a:r>
              <a:rPr b="0" i="0" lang="en" sz="3500" u="none" cap="none" strike="noStrike">
                <a:solidFill>
                  <a:srgbClr val="F06634"/>
                </a:solidFill>
                <a:latin typeface="Work Sans ExtraBold"/>
                <a:ea typeface="Work Sans ExtraBold"/>
                <a:cs typeface="Work Sans ExtraBold"/>
                <a:sym typeface="Work Sans ExtraBold"/>
              </a:rPr>
              <a:t>This is Your </a:t>
            </a:r>
            <a:endParaRPr b="0" i="0" sz="3500" u="none" cap="none" strike="noStrike">
              <a:solidFill>
                <a:srgbClr val="F06634"/>
              </a:solidFill>
              <a:latin typeface="Work Sans ExtraBold"/>
              <a:ea typeface="Work Sans ExtraBold"/>
              <a:cs typeface="Work Sans ExtraBold"/>
              <a:sym typeface="Work Sans ExtraBold"/>
            </a:endParaRPr>
          </a:p>
          <a:p>
            <a:pPr indent="0" lvl="0" marL="0" marR="0" rtl="0" algn="l">
              <a:lnSpc>
                <a:spcPct val="90000"/>
              </a:lnSpc>
              <a:spcBef>
                <a:spcPts val="0"/>
              </a:spcBef>
              <a:spcAft>
                <a:spcPts val="0"/>
              </a:spcAft>
              <a:buClr>
                <a:srgbClr val="000000"/>
              </a:buClr>
              <a:buSzPts val="3500"/>
              <a:buFont typeface="Arial"/>
              <a:buNone/>
            </a:pPr>
            <a:r>
              <a:rPr b="0" i="0" lang="en" sz="3500" u="none" cap="none" strike="noStrike">
                <a:solidFill>
                  <a:srgbClr val="F06634"/>
                </a:solidFill>
                <a:latin typeface="Work Sans ExtraBold"/>
                <a:ea typeface="Work Sans ExtraBold"/>
                <a:cs typeface="Work Sans ExtraBold"/>
                <a:sym typeface="Work Sans ExtraBold"/>
              </a:rPr>
              <a:t>Presentation Title</a:t>
            </a:r>
            <a:endParaRPr b="0" i="0" sz="3500" u="none" cap="none" strike="noStrike">
              <a:solidFill>
                <a:srgbClr val="F06634"/>
              </a:solidFill>
              <a:latin typeface="Work Sans ExtraBold"/>
              <a:ea typeface="Work Sans ExtraBold"/>
              <a:cs typeface="Work Sans ExtraBold"/>
              <a:sym typeface="Work Sans ExtraBold"/>
            </a:endParaRPr>
          </a:p>
        </p:txBody>
      </p:sp>
      <p:sp>
        <p:nvSpPr>
          <p:cNvPr id="266" name="Google Shape;266;p64"/>
          <p:cNvSpPr txBox="1"/>
          <p:nvPr/>
        </p:nvSpPr>
        <p:spPr>
          <a:xfrm>
            <a:off x="763050" y="3157225"/>
            <a:ext cx="4049700" cy="531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500"/>
              <a:buFont typeface="Arial"/>
              <a:buNone/>
            </a:pPr>
            <a:r>
              <a:rPr b="0" i="0" lang="en" sz="1500" u="none" cap="none" strike="noStrike">
                <a:solidFill>
                  <a:schemeClr val="dk2"/>
                </a:solidFill>
                <a:latin typeface="Work Sans Medium"/>
                <a:ea typeface="Work Sans Medium"/>
                <a:cs typeface="Work Sans Medium"/>
                <a:sym typeface="Work Sans Medium"/>
              </a:rPr>
              <a:t>Write Anything Here</a:t>
            </a:r>
            <a:endParaRPr b="0" i="0" sz="1500" u="none" cap="none" strike="noStrike">
              <a:solidFill>
                <a:schemeClr val="dk2"/>
              </a:solidFill>
              <a:latin typeface="Work Sans Medium"/>
              <a:ea typeface="Work Sans Medium"/>
              <a:cs typeface="Work Sans Medium"/>
              <a:sym typeface="Work Sans Medium"/>
            </a:endParaRPr>
          </a:p>
        </p:txBody>
      </p:sp>
      <p:sp>
        <p:nvSpPr>
          <p:cNvPr id="267" name="Google Shape;267;p64"/>
          <p:cNvSpPr/>
          <p:nvPr/>
        </p:nvSpPr>
        <p:spPr>
          <a:xfrm>
            <a:off x="5517425" y="1058325"/>
            <a:ext cx="3027000" cy="3027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p64"/>
          <p:cNvPicPr preferRelativeResize="0"/>
          <p:nvPr/>
        </p:nvPicPr>
        <p:blipFill rotWithShape="1">
          <a:blip r:embed="rId3">
            <a:alphaModFix/>
          </a:blip>
          <a:srcRect b="0" l="0" r="0" t="0"/>
          <a:stretch/>
        </p:blipFill>
        <p:spPr>
          <a:xfrm>
            <a:off x="5580950" y="1121852"/>
            <a:ext cx="2899800" cy="28998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5"/>
          <p:cNvSpPr txBox="1"/>
          <p:nvPr/>
        </p:nvSpPr>
        <p:spPr>
          <a:xfrm>
            <a:off x="4767750" y="120985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06634"/>
                </a:solidFill>
                <a:latin typeface="Inter"/>
                <a:ea typeface="Inter"/>
                <a:cs typeface="Inter"/>
                <a:sym typeface="Inter"/>
              </a:rPr>
              <a:t>Pre-title of Chapter</a:t>
            </a:r>
            <a:endParaRPr b="1" i="0" sz="1500" u="none" cap="none" strike="noStrike">
              <a:solidFill>
                <a:srgbClr val="F06634"/>
              </a:solidFill>
              <a:latin typeface="Inter"/>
              <a:ea typeface="Inter"/>
              <a:cs typeface="Inter"/>
              <a:sym typeface="Inter"/>
            </a:endParaRPr>
          </a:p>
        </p:txBody>
      </p:sp>
      <p:sp>
        <p:nvSpPr>
          <p:cNvPr id="274" name="Google Shape;274;p65"/>
          <p:cNvSpPr txBox="1"/>
          <p:nvPr/>
        </p:nvSpPr>
        <p:spPr>
          <a:xfrm>
            <a:off x="4767750" y="1490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D3D70"/>
                </a:solidFill>
                <a:latin typeface="Work Sans ExtraBold"/>
                <a:ea typeface="Work Sans ExtraBold"/>
                <a:cs typeface="Work Sans ExtraBold"/>
                <a:sym typeface="Work Sans ExtraBold"/>
              </a:rPr>
              <a:t>Title (Heading 2)</a:t>
            </a:r>
            <a:endParaRPr b="0" i="0" sz="2300" u="none" cap="none" strike="noStrike">
              <a:solidFill>
                <a:srgbClr val="1D3D70"/>
              </a:solidFill>
              <a:latin typeface="Work Sans ExtraBold"/>
              <a:ea typeface="Work Sans ExtraBold"/>
              <a:cs typeface="Work Sans ExtraBold"/>
              <a:sym typeface="Work Sans ExtraBold"/>
            </a:endParaRPr>
          </a:p>
        </p:txBody>
      </p:sp>
      <p:sp>
        <p:nvSpPr>
          <p:cNvPr id="275" name="Google Shape;275;p65"/>
          <p:cNvSpPr txBox="1"/>
          <p:nvPr/>
        </p:nvSpPr>
        <p:spPr>
          <a:xfrm>
            <a:off x="4767750" y="1985200"/>
            <a:ext cx="3704700" cy="1980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Duis aute irure dolor in reprehenderit in voluptate velit esse cillum dolore eu fugiat nulla pariatur. Excepteur sint occaecat cupidatat non proident, sunt in culpa qui officia deserunt mollit anim id est laborum.</a:t>
            </a:r>
            <a:endParaRPr b="0" i="0" sz="1000" u="none" cap="none" strike="noStrike">
              <a:solidFill>
                <a:srgbClr val="434343"/>
              </a:solidFill>
              <a:latin typeface="Inter"/>
              <a:ea typeface="Inter"/>
              <a:cs typeface="Inter"/>
              <a:sym typeface="Inter"/>
            </a:endParaRPr>
          </a:p>
        </p:txBody>
      </p:sp>
      <p:sp>
        <p:nvSpPr>
          <p:cNvPr id="276" name="Google Shape;27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77" name="Google Shape;277;p65"/>
          <p:cNvSpPr/>
          <p:nvPr/>
        </p:nvSpPr>
        <p:spPr>
          <a:xfrm>
            <a:off x="1135925" y="1058325"/>
            <a:ext cx="3027000" cy="3027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p65"/>
          <p:cNvPicPr preferRelativeResize="0"/>
          <p:nvPr/>
        </p:nvPicPr>
        <p:blipFill rotWithShape="1">
          <a:blip r:embed="rId3">
            <a:alphaModFix/>
          </a:blip>
          <a:srcRect b="0" l="0" r="0" t="0"/>
          <a:stretch/>
        </p:blipFill>
        <p:spPr>
          <a:xfrm>
            <a:off x="1199450" y="1121852"/>
            <a:ext cx="2899800" cy="28998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84" name="Google Shape;284;p66"/>
          <p:cNvSpPr txBox="1"/>
          <p:nvPr/>
        </p:nvSpPr>
        <p:spPr>
          <a:xfrm>
            <a:off x="4767750" y="120985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06634"/>
                </a:solidFill>
                <a:latin typeface="Inter"/>
                <a:ea typeface="Inter"/>
                <a:cs typeface="Inter"/>
                <a:sym typeface="Inter"/>
              </a:rPr>
              <a:t>Pre-title of Chapter</a:t>
            </a:r>
            <a:endParaRPr b="1" i="0" sz="1500" u="none" cap="none" strike="noStrike">
              <a:solidFill>
                <a:srgbClr val="F06634"/>
              </a:solidFill>
              <a:latin typeface="Inter"/>
              <a:ea typeface="Inter"/>
              <a:cs typeface="Inter"/>
              <a:sym typeface="Inter"/>
            </a:endParaRPr>
          </a:p>
        </p:txBody>
      </p:sp>
      <p:sp>
        <p:nvSpPr>
          <p:cNvPr id="285" name="Google Shape;285;p66"/>
          <p:cNvSpPr txBox="1"/>
          <p:nvPr/>
        </p:nvSpPr>
        <p:spPr>
          <a:xfrm>
            <a:off x="4767750" y="1490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D3D70"/>
                </a:solidFill>
                <a:latin typeface="Work Sans ExtraBold"/>
                <a:ea typeface="Work Sans ExtraBold"/>
                <a:cs typeface="Work Sans ExtraBold"/>
                <a:sym typeface="Work Sans ExtraBold"/>
              </a:rPr>
              <a:t>Title (Heading 2)</a:t>
            </a:r>
            <a:endParaRPr b="0" i="0" sz="2300" u="none" cap="none" strike="noStrike">
              <a:solidFill>
                <a:srgbClr val="1D3D70"/>
              </a:solidFill>
              <a:latin typeface="Work Sans ExtraBold"/>
              <a:ea typeface="Work Sans ExtraBold"/>
              <a:cs typeface="Work Sans ExtraBold"/>
              <a:sym typeface="Work Sans ExtraBold"/>
            </a:endParaRPr>
          </a:p>
        </p:txBody>
      </p:sp>
      <p:sp>
        <p:nvSpPr>
          <p:cNvPr id="286" name="Google Shape;286;p66"/>
          <p:cNvSpPr txBox="1"/>
          <p:nvPr/>
        </p:nvSpPr>
        <p:spPr>
          <a:xfrm>
            <a:off x="4767750" y="1985200"/>
            <a:ext cx="3704700" cy="1980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Duis aute irure dolor in reprehenderit in voluptate velit esse cillum dolore eu fugiat nulla pariatur. Excepteur sint occaecat cupidatat non proident, sunt in culpa qui officia deserunt mollit anim id est laborum.</a:t>
            </a:r>
            <a:endParaRPr b="0" i="0" sz="1000" u="none" cap="none" strike="noStrike">
              <a:solidFill>
                <a:srgbClr val="434343"/>
              </a:solidFill>
              <a:latin typeface="Inter"/>
              <a:ea typeface="Inter"/>
              <a:cs typeface="Inter"/>
              <a:sym typeface="Inter"/>
            </a:endParaRPr>
          </a:p>
        </p:txBody>
      </p:sp>
      <p:pic>
        <p:nvPicPr>
          <p:cNvPr id="287" name="Google Shape;287;p66" title="Points scored"/>
          <p:cNvPicPr preferRelativeResize="0"/>
          <p:nvPr/>
        </p:nvPicPr>
        <p:blipFill rotWithShape="1">
          <a:blip r:embed="rId3">
            <a:alphaModFix/>
          </a:blip>
          <a:srcRect b="0" l="0" r="0" t="0"/>
          <a:stretch/>
        </p:blipFill>
        <p:spPr>
          <a:xfrm>
            <a:off x="615550" y="870501"/>
            <a:ext cx="3632526" cy="33449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93" name="Google Shape;293;p67"/>
          <p:cNvSpPr txBox="1"/>
          <p:nvPr/>
        </p:nvSpPr>
        <p:spPr>
          <a:xfrm>
            <a:off x="4767750" y="120985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06634"/>
                </a:solidFill>
                <a:latin typeface="Inter"/>
                <a:ea typeface="Inter"/>
                <a:cs typeface="Inter"/>
                <a:sym typeface="Inter"/>
              </a:rPr>
              <a:t>Pre-title of Chapter</a:t>
            </a:r>
            <a:endParaRPr b="1" i="0" sz="1500" u="none" cap="none" strike="noStrike">
              <a:solidFill>
                <a:srgbClr val="F06634"/>
              </a:solidFill>
              <a:latin typeface="Inter"/>
              <a:ea typeface="Inter"/>
              <a:cs typeface="Inter"/>
              <a:sym typeface="Inter"/>
            </a:endParaRPr>
          </a:p>
        </p:txBody>
      </p:sp>
      <p:sp>
        <p:nvSpPr>
          <p:cNvPr id="294" name="Google Shape;294;p67"/>
          <p:cNvSpPr txBox="1"/>
          <p:nvPr/>
        </p:nvSpPr>
        <p:spPr>
          <a:xfrm>
            <a:off x="4767750" y="1490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D3D70"/>
                </a:solidFill>
                <a:latin typeface="Work Sans ExtraBold"/>
                <a:ea typeface="Work Sans ExtraBold"/>
                <a:cs typeface="Work Sans ExtraBold"/>
                <a:sym typeface="Work Sans ExtraBold"/>
              </a:rPr>
              <a:t>Title (Heading 2)</a:t>
            </a:r>
            <a:endParaRPr b="0" i="0" sz="2300" u="none" cap="none" strike="noStrike">
              <a:solidFill>
                <a:srgbClr val="1D3D70"/>
              </a:solidFill>
              <a:latin typeface="Work Sans ExtraBold"/>
              <a:ea typeface="Work Sans ExtraBold"/>
              <a:cs typeface="Work Sans ExtraBold"/>
              <a:sym typeface="Work Sans ExtraBold"/>
            </a:endParaRPr>
          </a:p>
        </p:txBody>
      </p:sp>
      <p:sp>
        <p:nvSpPr>
          <p:cNvPr id="295" name="Google Shape;295;p67"/>
          <p:cNvSpPr txBox="1"/>
          <p:nvPr/>
        </p:nvSpPr>
        <p:spPr>
          <a:xfrm>
            <a:off x="4767750" y="1985200"/>
            <a:ext cx="3704700" cy="1980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b="0" i="0" lang="en" sz="1000" u="none" cap="none" strike="noStrike">
                <a:solidFill>
                  <a:srgbClr val="434343"/>
                </a:solidFill>
                <a:latin typeface="Inter"/>
                <a:ea typeface="Inter"/>
                <a:cs typeface="Inter"/>
                <a:sym typeface="Inter"/>
              </a:rPr>
              <a:t>Duis aute irure dolor in reprehenderit in voluptate velit esse cillum dolore eu fugiat nulla pariatur. Excepteur sint occaecat cupidatat non proident, sunt in culpa qui officia deserunt mollit anim id est laborum.</a:t>
            </a:r>
            <a:endParaRPr b="0" i="0" sz="1000" u="none" cap="none" strike="noStrike">
              <a:solidFill>
                <a:srgbClr val="434343"/>
              </a:solidFill>
              <a:latin typeface="Inter"/>
              <a:ea typeface="Inter"/>
              <a:cs typeface="Inter"/>
              <a:sym typeface="Inter"/>
            </a:endParaRPr>
          </a:p>
        </p:txBody>
      </p:sp>
      <p:pic>
        <p:nvPicPr>
          <p:cNvPr id="296" name="Google Shape;296;p67" title="Points scored"/>
          <p:cNvPicPr preferRelativeResize="0"/>
          <p:nvPr/>
        </p:nvPicPr>
        <p:blipFill rotWithShape="1">
          <a:blip r:embed="rId3">
            <a:alphaModFix/>
          </a:blip>
          <a:srcRect b="0" l="0" r="0" t="0"/>
          <a:stretch/>
        </p:blipFill>
        <p:spPr>
          <a:xfrm>
            <a:off x="645350" y="1113750"/>
            <a:ext cx="3600000" cy="291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02" name="Google Shape;302;p68" title="Points scored"/>
          <p:cNvPicPr preferRelativeResize="0"/>
          <p:nvPr/>
        </p:nvPicPr>
        <p:blipFill rotWithShape="1">
          <a:blip r:embed="rId3">
            <a:alphaModFix/>
          </a:blip>
          <a:srcRect b="0" l="0" r="0" t="0"/>
          <a:stretch/>
        </p:blipFill>
        <p:spPr>
          <a:xfrm>
            <a:off x="3670950" y="1014562"/>
            <a:ext cx="5182524" cy="3204525"/>
          </a:xfrm>
          <a:prstGeom prst="rect">
            <a:avLst/>
          </a:prstGeom>
          <a:noFill/>
          <a:ln>
            <a:noFill/>
          </a:ln>
        </p:spPr>
      </p:pic>
      <p:grpSp>
        <p:nvGrpSpPr>
          <p:cNvPr id="303" name="Google Shape;303;p68"/>
          <p:cNvGrpSpPr/>
          <p:nvPr/>
        </p:nvGrpSpPr>
        <p:grpSpPr>
          <a:xfrm>
            <a:off x="551484" y="2017875"/>
            <a:ext cx="2926803" cy="764850"/>
            <a:chOff x="551500" y="2017875"/>
            <a:chExt cx="3378900" cy="764850"/>
          </a:xfrm>
        </p:grpSpPr>
        <p:sp>
          <p:nvSpPr>
            <p:cNvPr id="304" name="Google Shape;304;p68"/>
            <p:cNvSpPr txBox="1"/>
            <p:nvPr/>
          </p:nvSpPr>
          <p:spPr>
            <a:xfrm>
              <a:off x="551500" y="201787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E0764F"/>
                  </a:solidFill>
                  <a:latin typeface="Inter"/>
                  <a:ea typeface="Inter"/>
                  <a:cs typeface="Inter"/>
                  <a:sym typeface="Inter"/>
                </a:rPr>
                <a:t>Pre-title of Chapter</a:t>
              </a:r>
              <a:endParaRPr b="0" i="1" sz="1200" u="none" cap="none" strike="noStrike">
                <a:solidFill>
                  <a:srgbClr val="E0764F"/>
                </a:solidFill>
                <a:latin typeface="Inter"/>
                <a:ea typeface="Inter"/>
                <a:cs typeface="Inter"/>
                <a:sym typeface="Inter"/>
              </a:endParaRPr>
            </a:p>
          </p:txBody>
        </p:sp>
        <p:sp>
          <p:nvSpPr>
            <p:cNvPr id="305" name="Google Shape;305;p68"/>
            <p:cNvSpPr txBox="1"/>
            <p:nvPr/>
          </p:nvSpPr>
          <p:spPr>
            <a:xfrm>
              <a:off x="551500" y="2298525"/>
              <a:ext cx="27363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1C4587"/>
                  </a:solidFill>
                  <a:latin typeface="Work Sans ExtraBold"/>
                  <a:ea typeface="Work Sans ExtraBold"/>
                  <a:cs typeface="Work Sans ExtraBold"/>
                  <a:sym typeface="Work Sans ExtraBold"/>
                </a:rPr>
                <a:t>Title (Heading 2)</a:t>
              </a:r>
              <a:endParaRPr b="0" i="0" sz="2000" u="none" cap="none" strike="noStrike">
                <a:solidFill>
                  <a:srgbClr val="1C4587"/>
                </a:solidFill>
                <a:latin typeface="Work Sans ExtraBold"/>
                <a:ea typeface="Work Sans ExtraBold"/>
                <a:cs typeface="Work Sans ExtraBold"/>
                <a:sym typeface="Work Sans ExtraBol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69"/>
          <p:cNvGrpSpPr/>
          <p:nvPr/>
        </p:nvGrpSpPr>
        <p:grpSpPr>
          <a:xfrm>
            <a:off x="551484" y="2017875"/>
            <a:ext cx="2926803" cy="764850"/>
            <a:chOff x="551500" y="2017875"/>
            <a:chExt cx="3378900" cy="764850"/>
          </a:xfrm>
        </p:grpSpPr>
        <p:sp>
          <p:nvSpPr>
            <p:cNvPr id="311" name="Google Shape;311;p69"/>
            <p:cNvSpPr txBox="1"/>
            <p:nvPr/>
          </p:nvSpPr>
          <p:spPr>
            <a:xfrm>
              <a:off x="551500" y="201787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E0764F"/>
                  </a:solidFill>
                  <a:latin typeface="Inter"/>
                  <a:ea typeface="Inter"/>
                  <a:cs typeface="Inter"/>
                  <a:sym typeface="Inter"/>
                </a:rPr>
                <a:t>Pre-title of Chapter</a:t>
              </a:r>
              <a:endParaRPr b="0" i="1" sz="1200" u="none" cap="none" strike="noStrike">
                <a:solidFill>
                  <a:srgbClr val="E0764F"/>
                </a:solidFill>
                <a:latin typeface="Inter"/>
                <a:ea typeface="Inter"/>
                <a:cs typeface="Inter"/>
                <a:sym typeface="Inter"/>
              </a:endParaRPr>
            </a:p>
          </p:txBody>
        </p:sp>
        <p:sp>
          <p:nvSpPr>
            <p:cNvPr id="312" name="Google Shape;312;p69"/>
            <p:cNvSpPr txBox="1"/>
            <p:nvPr/>
          </p:nvSpPr>
          <p:spPr>
            <a:xfrm>
              <a:off x="551500" y="2298525"/>
              <a:ext cx="27363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1C4587"/>
                  </a:solidFill>
                  <a:latin typeface="Work Sans ExtraBold"/>
                  <a:ea typeface="Work Sans ExtraBold"/>
                  <a:cs typeface="Work Sans ExtraBold"/>
                  <a:sym typeface="Work Sans ExtraBold"/>
                </a:rPr>
                <a:t>Title (Heading 2)</a:t>
              </a:r>
              <a:endParaRPr b="0" i="0" sz="2000" u="none" cap="none" strike="noStrike">
                <a:solidFill>
                  <a:srgbClr val="1C4587"/>
                </a:solidFill>
                <a:latin typeface="Work Sans ExtraBold"/>
                <a:ea typeface="Work Sans ExtraBold"/>
                <a:cs typeface="Work Sans ExtraBold"/>
                <a:sym typeface="Work Sans ExtraBold"/>
              </a:endParaRPr>
            </a:p>
          </p:txBody>
        </p:sp>
      </p:grpSp>
      <p:pic>
        <p:nvPicPr>
          <p:cNvPr id="313" name="Google Shape;313;p69" title="Chart"/>
          <p:cNvPicPr preferRelativeResize="0"/>
          <p:nvPr/>
        </p:nvPicPr>
        <p:blipFill rotWithShape="1">
          <a:blip r:embed="rId3">
            <a:alphaModFix/>
          </a:blip>
          <a:srcRect b="0" l="0" r="0" t="0"/>
          <a:stretch/>
        </p:blipFill>
        <p:spPr>
          <a:xfrm>
            <a:off x="3392475" y="928450"/>
            <a:ext cx="5460999" cy="3376749"/>
          </a:xfrm>
          <a:prstGeom prst="rect">
            <a:avLst/>
          </a:prstGeom>
          <a:noFill/>
          <a:ln>
            <a:noFill/>
          </a:ln>
        </p:spPr>
      </p:pic>
      <p:sp>
        <p:nvSpPr>
          <p:cNvPr id="314" name="Google Shape;314;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70"/>
          <p:cNvSpPr txBox="1"/>
          <p:nvPr/>
        </p:nvSpPr>
        <p:spPr>
          <a:xfrm>
            <a:off x="640450" y="1322175"/>
            <a:ext cx="18234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C4587"/>
                </a:solidFill>
                <a:latin typeface="Work Sans ExtraBold"/>
                <a:ea typeface="Work Sans ExtraBold"/>
                <a:cs typeface="Work Sans ExtraBold"/>
                <a:sym typeface="Work Sans ExtraBold"/>
              </a:rPr>
              <a:t>Title Here</a:t>
            </a:r>
            <a:endParaRPr b="0" i="0" sz="2300" u="none" cap="none" strike="noStrike">
              <a:solidFill>
                <a:srgbClr val="1C4587"/>
              </a:solidFill>
              <a:latin typeface="Work Sans ExtraBold"/>
              <a:ea typeface="Work Sans ExtraBold"/>
              <a:cs typeface="Work Sans ExtraBold"/>
              <a:sym typeface="Work Sans ExtraBold"/>
            </a:endParaRPr>
          </a:p>
        </p:txBody>
      </p:sp>
      <p:graphicFrame>
        <p:nvGraphicFramePr>
          <p:cNvPr id="320" name="Google Shape;320;p70"/>
          <p:cNvGraphicFramePr/>
          <p:nvPr/>
        </p:nvGraphicFramePr>
        <p:xfrm>
          <a:off x="3195363" y="872625"/>
          <a:ext cx="3000000" cy="3000000"/>
        </p:xfrm>
        <a:graphic>
          <a:graphicData uri="http://schemas.openxmlformats.org/drawingml/2006/table">
            <a:tbl>
              <a:tblPr>
                <a:noFill/>
                <a:tableStyleId>{CA8502B3-B980-4840-9098-08C9839D564F}</a:tableStyleId>
              </a:tblPr>
              <a:tblGrid>
                <a:gridCol w="1084350"/>
                <a:gridCol w="1051200"/>
                <a:gridCol w="1117450"/>
                <a:gridCol w="1084350"/>
                <a:gridCol w="1084350"/>
              </a:tblGrid>
              <a:tr h="440100">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venir"/>
                        <a:ea typeface="Avenir"/>
                        <a:cs typeface="Avenir"/>
                        <a:sym typeface="Aveni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Full-Time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9DAF8"/>
                      </a:solidFill>
                      <a:prstDash val="solid"/>
                      <a:round/>
                      <a:headEnd len="sm" w="sm" type="none"/>
                      <a:tailEnd len="sm" w="sm" type="none"/>
                    </a:lnB>
                    <a:solidFill>
                      <a:srgbClr val="F06634"/>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Part-Time/ In-house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9DAF8"/>
                      </a:solidFill>
                      <a:prstDash val="solid"/>
                      <a:round/>
                      <a:headEnd len="sm" w="sm" type="none"/>
                      <a:tailEnd len="sm" w="sm" type="none"/>
                    </a:lnB>
                    <a:solidFill>
                      <a:srgbClr val="F06634"/>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9DAF8"/>
                      </a:solidFill>
                      <a:prstDash val="solid"/>
                      <a:round/>
                      <a:headEnd len="sm" w="sm" type="none"/>
                      <a:tailEnd len="sm" w="sm" type="none"/>
                    </a:lnB>
                    <a:solidFill>
                      <a:srgbClr val="F06634"/>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9DAF8"/>
                      </a:solidFill>
                      <a:prstDash val="solid"/>
                      <a:round/>
                      <a:headEnd len="sm" w="sm" type="none"/>
                      <a:tailEnd len="sm" w="sm" type="none"/>
                    </a:lnB>
                    <a:solidFill>
                      <a:srgbClr val="F06634"/>
                    </a:solidFill>
                  </a:tcPr>
                </a:tc>
              </a:tr>
              <a:tr h="309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Delivery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In-Person</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In-Person/Remote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Online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Online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44010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Time Commitment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1,000</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hours</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32</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hours</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1</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Hours (avg)</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1</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Hours (avg)</a:t>
                      </a:r>
                      <a:endParaRPr b="1"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09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Frequency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Monthly</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Varies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Flexible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3D70"/>
                          </a:solidFill>
                          <a:latin typeface="Inter"/>
                          <a:ea typeface="Inter"/>
                          <a:cs typeface="Inter"/>
                          <a:sym typeface="Inter"/>
                        </a:rPr>
                        <a:t>Flexible</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841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Capacity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40</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1D3D70"/>
                          </a:solidFill>
                          <a:latin typeface="Inter"/>
                          <a:ea typeface="Inter"/>
                          <a:cs typeface="Inter"/>
                          <a:sym typeface="Inter"/>
                        </a:rPr>
                        <a:t>students</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20-30</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1D3D70"/>
                          </a:solidFill>
                          <a:latin typeface="Inter"/>
                          <a:ea typeface="Inter"/>
                          <a:cs typeface="Inter"/>
                          <a:sym typeface="Inter"/>
                        </a:rPr>
                        <a:t>students</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1D3D70"/>
                          </a:solidFill>
                          <a:latin typeface="Inter"/>
                          <a:ea typeface="Inter"/>
                          <a:cs typeface="Inter"/>
                          <a:sym typeface="Inter"/>
                        </a:rPr>
                        <a:t>Flexible</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1D3D70"/>
                          </a:solidFill>
                          <a:latin typeface="Inter"/>
                          <a:ea typeface="Inter"/>
                          <a:cs typeface="Inter"/>
                          <a:sym typeface="Inter"/>
                        </a:rPr>
                        <a:t>Flexible</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09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Quiz</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44010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Two-Way Learning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09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Career Support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YES</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1D3D70"/>
                          </a:solidFill>
                          <a:latin typeface="Inter"/>
                          <a:ea typeface="Inter"/>
                          <a:cs typeface="Inter"/>
                          <a:sym typeface="Inter"/>
                        </a:rPr>
                        <a:t>NO</a:t>
                      </a:r>
                      <a:endParaRPr b="1" sz="8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r h="3841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Pricing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D3D70"/>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Rp 40,000K</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fixed</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Rp 10,000K</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Fixed (avg)</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Rp 349K</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fixed</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Rp 349K</a:t>
                      </a:r>
                      <a:endParaRPr sz="700" u="none" cap="none" strike="noStrike">
                        <a:solidFill>
                          <a:srgbClr val="1D3D7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1D3D70"/>
                          </a:solidFill>
                          <a:latin typeface="Inter"/>
                          <a:ea typeface="Inter"/>
                          <a:cs typeface="Inter"/>
                          <a:sym typeface="Inter"/>
                        </a:rPr>
                        <a:t>fixed</a:t>
                      </a:r>
                      <a:endParaRPr sz="700" u="none" cap="none" strike="noStrike">
                        <a:solidFill>
                          <a:srgbClr val="1D3D70"/>
                        </a:solidFill>
                        <a:latin typeface="Inter"/>
                        <a:ea typeface="Inter"/>
                        <a:cs typeface="Inter"/>
                        <a:sym typeface="Inter"/>
                      </a:endParaRPr>
                    </a:p>
                  </a:txBody>
                  <a:tcPr marT="91425" marB="91425" marR="91425" marL="91425" anchor="ctr">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chemeClr val="lt1"/>
                    </a:solidFill>
                  </a:tcPr>
                </a:tc>
              </a:tr>
            </a:tbl>
          </a:graphicData>
        </a:graphic>
      </p:graphicFrame>
      <p:sp>
        <p:nvSpPr>
          <p:cNvPr id="321" name="Google Shape;32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22" name="Google Shape;322;p70"/>
          <p:cNvSpPr txBox="1"/>
          <p:nvPr/>
        </p:nvSpPr>
        <p:spPr>
          <a:xfrm>
            <a:off x="681300" y="1841550"/>
            <a:ext cx="1823400" cy="16059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43434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b="0" i="0" sz="900" u="none" cap="none" strike="noStrike">
              <a:solidFill>
                <a:srgbClr val="434343"/>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